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6" r:id="rId2"/>
    <p:sldId id="348" r:id="rId3"/>
    <p:sldId id="297" r:id="rId4"/>
    <p:sldId id="300" r:id="rId5"/>
    <p:sldId id="299" r:id="rId6"/>
    <p:sldId id="302" r:id="rId7"/>
    <p:sldId id="301" r:id="rId8"/>
    <p:sldId id="298" r:id="rId9"/>
    <p:sldId id="303" r:id="rId10"/>
    <p:sldId id="305" r:id="rId11"/>
    <p:sldId id="304"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3" r:id="rId29"/>
    <p:sldId id="325" r:id="rId30"/>
    <p:sldId id="326" r:id="rId31"/>
    <p:sldId id="327" r:id="rId32"/>
    <p:sldId id="331" r:id="rId33"/>
    <p:sldId id="332" r:id="rId34"/>
    <p:sldId id="333" r:id="rId35"/>
    <p:sldId id="334" r:id="rId36"/>
    <p:sldId id="335" r:id="rId37"/>
    <p:sldId id="336" r:id="rId38"/>
    <p:sldId id="337" r:id="rId39"/>
    <p:sldId id="338" r:id="rId40"/>
    <p:sldId id="339" r:id="rId41"/>
    <p:sldId id="341" r:id="rId42"/>
    <p:sldId id="342" r:id="rId43"/>
    <p:sldId id="343" r:id="rId44"/>
    <p:sldId id="294" r:id="rId45"/>
    <p:sldId id="344" r:id="rId46"/>
    <p:sldId id="345"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1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2" autoAdjust="0"/>
    <p:restoredTop sz="89542" autoAdjust="0"/>
  </p:normalViewPr>
  <p:slideViewPr>
    <p:cSldViewPr snapToGrid="0">
      <p:cViewPr varScale="1">
        <p:scale>
          <a:sx n="74" d="100"/>
          <a:sy n="74"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67D9D-13C1-4DDB-B4F3-6EA4D59D4442}" type="datetimeFigureOut">
              <a:rPr lang="it-IT" smtClean="0"/>
              <a:t>25/11/2024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2527B-EC12-4B77-905F-5D7DA6892D2A}" type="slidenum">
              <a:rPr lang="it-IT" smtClean="0"/>
              <a:t>‹N›</a:t>
            </a:fld>
            <a:endParaRPr lang="it-IT"/>
          </a:p>
        </p:txBody>
      </p:sp>
    </p:spTree>
    <p:extLst>
      <p:ext uri="{BB962C8B-B14F-4D97-AF65-F5344CB8AC3E}">
        <p14:creationId xmlns:p14="http://schemas.microsoft.com/office/powerpoint/2010/main" val="379528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2</a:t>
            </a:fld>
            <a:endParaRPr lang="it-IT"/>
          </a:p>
        </p:txBody>
      </p:sp>
    </p:spTree>
    <p:extLst>
      <p:ext uri="{BB962C8B-B14F-4D97-AF65-F5344CB8AC3E}">
        <p14:creationId xmlns:p14="http://schemas.microsoft.com/office/powerpoint/2010/main" val="286830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10</a:t>
            </a:fld>
            <a:endParaRPr lang="it-IT"/>
          </a:p>
        </p:txBody>
      </p:sp>
    </p:spTree>
    <p:extLst>
      <p:ext uri="{BB962C8B-B14F-4D97-AF65-F5344CB8AC3E}">
        <p14:creationId xmlns:p14="http://schemas.microsoft.com/office/powerpoint/2010/main" val="236093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11</a:t>
            </a:fld>
            <a:endParaRPr lang="it-IT"/>
          </a:p>
        </p:txBody>
      </p:sp>
    </p:spTree>
    <p:extLst>
      <p:ext uri="{BB962C8B-B14F-4D97-AF65-F5344CB8AC3E}">
        <p14:creationId xmlns:p14="http://schemas.microsoft.com/office/powerpoint/2010/main" val="798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13</a:t>
            </a:fld>
            <a:endParaRPr lang="it-IT"/>
          </a:p>
        </p:txBody>
      </p:sp>
    </p:spTree>
    <p:extLst>
      <p:ext uri="{BB962C8B-B14F-4D97-AF65-F5344CB8AC3E}">
        <p14:creationId xmlns:p14="http://schemas.microsoft.com/office/powerpoint/2010/main" val="110951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23</a:t>
            </a:fld>
            <a:endParaRPr lang="it-IT"/>
          </a:p>
        </p:txBody>
      </p:sp>
    </p:spTree>
    <p:extLst>
      <p:ext uri="{BB962C8B-B14F-4D97-AF65-F5344CB8AC3E}">
        <p14:creationId xmlns:p14="http://schemas.microsoft.com/office/powerpoint/2010/main" val="318778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36</a:t>
            </a:fld>
            <a:endParaRPr lang="it-IT"/>
          </a:p>
        </p:txBody>
      </p:sp>
    </p:spTree>
    <p:extLst>
      <p:ext uri="{BB962C8B-B14F-4D97-AF65-F5344CB8AC3E}">
        <p14:creationId xmlns:p14="http://schemas.microsoft.com/office/powerpoint/2010/main" val="245197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40</a:t>
            </a:fld>
            <a:endParaRPr lang="it-IT"/>
          </a:p>
        </p:txBody>
      </p:sp>
    </p:spTree>
    <p:extLst>
      <p:ext uri="{BB962C8B-B14F-4D97-AF65-F5344CB8AC3E}">
        <p14:creationId xmlns:p14="http://schemas.microsoft.com/office/powerpoint/2010/main" val="420606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42</a:t>
            </a:fld>
            <a:endParaRPr lang="it-IT"/>
          </a:p>
        </p:txBody>
      </p:sp>
    </p:spTree>
    <p:extLst>
      <p:ext uri="{BB962C8B-B14F-4D97-AF65-F5344CB8AC3E}">
        <p14:creationId xmlns:p14="http://schemas.microsoft.com/office/powerpoint/2010/main" val="402704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C2527B-EC12-4B77-905F-5D7DA6892D2A}" type="slidenum">
              <a:rPr lang="it-IT" smtClean="0"/>
              <a:t>46</a:t>
            </a:fld>
            <a:endParaRPr lang="it-IT"/>
          </a:p>
        </p:txBody>
      </p:sp>
    </p:spTree>
    <p:extLst>
      <p:ext uri="{BB962C8B-B14F-4D97-AF65-F5344CB8AC3E}">
        <p14:creationId xmlns:p14="http://schemas.microsoft.com/office/powerpoint/2010/main" val="422416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5FEA16-E9AA-A533-B379-9DBDB343156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10BF847-2830-3DBA-1A1C-545121EBA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A274665-03BD-7390-9617-08DB0E3217DE}"/>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5" name="Segnaposto piè di pagina 4">
            <a:extLst>
              <a:ext uri="{FF2B5EF4-FFF2-40B4-BE49-F238E27FC236}">
                <a16:creationId xmlns:a16="http://schemas.microsoft.com/office/drawing/2014/main" id="{2E9853C1-A1E1-EE43-EBB1-395F5660E5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70D5A42-7440-E757-179A-E3092DEBAF63}"/>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350999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4D3276-9492-0F8D-4506-26099C12AF2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43D789-102E-4297-AD02-2E62BF8FB05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00045E-3698-64CF-62B5-7140502CA3D5}"/>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5" name="Segnaposto piè di pagina 4">
            <a:extLst>
              <a:ext uri="{FF2B5EF4-FFF2-40B4-BE49-F238E27FC236}">
                <a16:creationId xmlns:a16="http://schemas.microsoft.com/office/drawing/2014/main" id="{DBA4F58B-525A-A1CB-777F-71FACEC797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626FBB-D4E5-B0E0-BDCF-88757543DE5A}"/>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50741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92DA5D5-D651-5CE3-F540-685D6AC81A6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DED9494-A8BD-882D-5A35-0B278FD3BD7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7A73E1-550A-9ABA-3537-6AE3A31E8C96}"/>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5" name="Segnaposto piè di pagina 4">
            <a:extLst>
              <a:ext uri="{FF2B5EF4-FFF2-40B4-BE49-F238E27FC236}">
                <a16:creationId xmlns:a16="http://schemas.microsoft.com/office/drawing/2014/main" id="{94B342F5-F691-1D8D-1E43-CA51B39827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2E3C03-8DD1-28DB-C354-3985AD4BCF62}"/>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76974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5C6281-7078-3D32-5970-A41ED7B0AB7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82EFF3-0D67-7713-4305-AD556F6C2AC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827D6E-3FAD-8F8A-F959-01BBB6E624CF}"/>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5" name="Segnaposto piè di pagina 4">
            <a:extLst>
              <a:ext uri="{FF2B5EF4-FFF2-40B4-BE49-F238E27FC236}">
                <a16:creationId xmlns:a16="http://schemas.microsoft.com/office/drawing/2014/main" id="{508662F0-42DF-826F-1855-7D2B107BD3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633997-EE7A-2268-145C-65F87AD15D3E}"/>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211349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C60A3-7B4C-5986-DD03-DE46DB6F0A6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8E294AF-3989-41A5-C4E5-25AAFBA1AA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AFBFABD-3695-6F19-4DF0-B3CD4C8A6A30}"/>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5" name="Segnaposto piè di pagina 4">
            <a:extLst>
              <a:ext uri="{FF2B5EF4-FFF2-40B4-BE49-F238E27FC236}">
                <a16:creationId xmlns:a16="http://schemas.microsoft.com/office/drawing/2014/main" id="{1D80211D-3EE7-DAF4-D049-34007319E4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1191DB-A306-CE26-A4B9-5AA2420FDCE3}"/>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281054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79327-5B7A-13B8-E54F-0959518A44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AB2402-A7FC-2232-3D9E-663A4F632C4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2D2AEE0-8A1E-C38E-F864-6329F0DE09A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FD911DA-EC7C-CEFE-D50F-553BDF119795}"/>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6" name="Segnaposto piè di pagina 5">
            <a:extLst>
              <a:ext uri="{FF2B5EF4-FFF2-40B4-BE49-F238E27FC236}">
                <a16:creationId xmlns:a16="http://schemas.microsoft.com/office/drawing/2014/main" id="{CB51DD8C-FB01-F0EC-E363-6580361D00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300969-628D-9707-906D-E872C50F768F}"/>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178459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963CC5-3571-125B-4CFE-3D6D76A7A17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3BCFEF2-5CA9-81DE-ADBA-35190A106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642A645-E910-7B21-152D-3696371AD4E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1E368EF-B5BD-FAF2-CB8D-116D16BE2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894C0D2-D252-D14A-0DC9-F3499295658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CA8AE40-82EC-66C7-542E-CEACC2BB1856}"/>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8" name="Segnaposto piè di pagina 7">
            <a:extLst>
              <a:ext uri="{FF2B5EF4-FFF2-40B4-BE49-F238E27FC236}">
                <a16:creationId xmlns:a16="http://schemas.microsoft.com/office/drawing/2014/main" id="{1BBB3189-E981-1590-A34F-F562DAFA4AF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B9D0D79-C0CA-8F32-8D5E-CD5C49DF02E5}"/>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249544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4A0F77-E417-FCB8-D598-F26DAA34DA9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F9D914E-E75A-9C7B-67EF-D12079EEB41E}"/>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4" name="Segnaposto piè di pagina 3">
            <a:extLst>
              <a:ext uri="{FF2B5EF4-FFF2-40B4-BE49-F238E27FC236}">
                <a16:creationId xmlns:a16="http://schemas.microsoft.com/office/drawing/2014/main" id="{17A74EC4-960F-074C-A0ED-DDB4DF639C6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CEBF68E-1981-08EB-CA4A-84E5D098CAB9}"/>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291863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C081172-E965-8584-73CA-B40CFCC0BA14}"/>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3" name="Segnaposto piè di pagina 2">
            <a:extLst>
              <a:ext uri="{FF2B5EF4-FFF2-40B4-BE49-F238E27FC236}">
                <a16:creationId xmlns:a16="http://schemas.microsoft.com/office/drawing/2014/main" id="{E8561425-D0C4-8A31-FB2E-0DDE10FE112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2E250A7-38A6-AAEA-9860-F897C9615E57}"/>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5176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EED4CE-3CD4-D060-C235-D4D11FF2736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C5FD32-FACB-D27F-780E-802F974DB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37565D8-473A-03BC-A425-07D0ECE52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32B53C7-C10C-B99D-112D-9DCF0E335D23}"/>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6" name="Segnaposto piè di pagina 5">
            <a:extLst>
              <a:ext uri="{FF2B5EF4-FFF2-40B4-BE49-F238E27FC236}">
                <a16:creationId xmlns:a16="http://schemas.microsoft.com/office/drawing/2014/main" id="{900BF736-712E-1C1E-D16B-18013528099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FB95C4-9739-4B16-E6E3-3486894901CE}"/>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375329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257F2-40ED-8BBB-50A2-40F72550A44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27486DA-AFD2-7181-8388-56097DD54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071B3FE-D5BF-4F78-8FC9-CA4648F19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0F4F1DD-3912-0E65-450D-88D8B489C8FF}"/>
              </a:ext>
            </a:extLst>
          </p:cNvPr>
          <p:cNvSpPr>
            <a:spLocks noGrp="1"/>
          </p:cNvSpPr>
          <p:nvPr>
            <p:ph type="dt" sz="half" idx="10"/>
          </p:nvPr>
        </p:nvSpPr>
        <p:spPr/>
        <p:txBody>
          <a:bodyPr/>
          <a:lstStyle/>
          <a:p>
            <a:fld id="{AEF61CAE-5B5D-447C-86BA-F10F9CE557D6}" type="datetimeFigureOut">
              <a:rPr lang="it-IT" smtClean="0"/>
              <a:t>25/11/2024</a:t>
            </a:fld>
            <a:endParaRPr lang="it-IT"/>
          </a:p>
        </p:txBody>
      </p:sp>
      <p:sp>
        <p:nvSpPr>
          <p:cNvPr id="6" name="Segnaposto piè di pagina 5">
            <a:extLst>
              <a:ext uri="{FF2B5EF4-FFF2-40B4-BE49-F238E27FC236}">
                <a16:creationId xmlns:a16="http://schemas.microsoft.com/office/drawing/2014/main" id="{06C939CF-F1C7-C349-F55B-5DD5FA41F9E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A8397C-EA8C-B5CE-47FE-D1AE7A9028DA}"/>
              </a:ext>
            </a:extLst>
          </p:cNvPr>
          <p:cNvSpPr>
            <a:spLocks noGrp="1"/>
          </p:cNvSpPr>
          <p:nvPr>
            <p:ph type="sldNum" sz="quarter" idx="12"/>
          </p:nvPr>
        </p:nvSpPr>
        <p:spPr/>
        <p:txBody>
          <a:bodyPr/>
          <a:lstStyle/>
          <a:p>
            <a:fld id="{C73A08E4-0B19-418F-A57E-75D1D1B917C6}" type="slidenum">
              <a:rPr lang="it-IT" smtClean="0"/>
              <a:t>‹N›</a:t>
            </a:fld>
            <a:endParaRPr lang="it-IT"/>
          </a:p>
        </p:txBody>
      </p:sp>
    </p:spTree>
    <p:extLst>
      <p:ext uri="{BB962C8B-B14F-4D97-AF65-F5344CB8AC3E}">
        <p14:creationId xmlns:p14="http://schemas.microsoft.com/office/powerpoint/2010/main" val="108747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accent1">
                <a:lumMod val="5000"/>
                <a:lumOff val="95000"/>
              </a:schemeClr>
            </a:gs>
            <a:gs pos="79000">
              <a:schemeClr val="tx2">
                <a:lumMod val="10000"/>
                <a:lumOff val="90000"/>
              </a:schemeClr>
            </a:gs>
            <a:gs pos="66000">
              <a:schemeClr val="tx2">
                <a:lumMod val="10000"/>
                <a:lumOff val="90000"/>
              </a:schemeClr>
            </a:gs>
            <a:gs pos="98000">
              <a:schemeClr val="tx2">
                <a:lumMod val="25000"/>
                <a:lumOff val="75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A872B84-2A19-FBC2-C02B-A39B7A162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52A71E-8F68-14DF-C6FF-74FE744CA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182D67-573F-8CAA-5025-EB59367FD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F61CAE-5B5D-447C-86BA-F10F9CE557D6}" type="datetimeFigureOut">
              <a:rPr lang="it-IT" smtClean="0"/>
              <a:t>25/11/2024</a:t>
            </a:fld>
            <a:endParaRPr lang="it-IT"/>
          </a:p>
        </p:txBody>
      </p:sp>
      <p:sp>
        <p:nvSpPr>
          <p:cNvPr id="5" name="Segnaposto piè di pagina 4">
            <a:extLst>
              <a:ext uri="{FF2B5EF4-FFF2-40B4-BE49-F238E27FC236}">
                <a16:creationId xmlns:a16="http://schemas.microsoft.com/office/drawing/2014/main" id="{D578519C-52BD-E4A4-81B6-CDACAFE8C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589795D-527B-7BA0-914C-E502B7F30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3A08E4-0B19-418F-A57E-75D1D1B917C6}" type="slidenum">
              <a:rPr lang="it-IT" smtClean="0"/>
              <a:t>‹N›</a:t>
            </a:fld>
            <a:endParaRPr lang="it-IT"/>
          </a:p>
        </p:txBody>
      </p:sp>
    </p:spTree>
    <p:extLst>
      <p:ext uri="{BB962C8B-B14F-4D97-AF65-F5344CB8AC3E}">
        <p14:creationId xmlns:p14="http://schemas.microsoft.com/office/powerpoint/2010/main" val="339307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marina.boid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enrica.boda@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annalisa.buff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maurizio.giustett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erena.stanga@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erena.bovetti@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letizia.marvaldi@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mailto:christianpritz@gmail.com" TargetMode="External"/><Relationship Id="rId3" Type="http://schemas.openxmlformats.org/officeDocument/2006/relationships/image" Target="../media/image2.png"/><Relationship Id="rId7" Type="http://schemas.openxmlformats.org/officeDocument/2006/relationships/hyperlink" Target="mailto:ferdinando.dicunt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bin"/><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marilena.marraudin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hyperlink" Target="mailto:innocenzo.rainero@unito.it" TargetMode="External"/><Relationship Id="rId3" Type="http://schemas.openxmlformats.org/officeDocument/2006/relationships/image" Target="../media/image2.png"/><Relationship Id="rId7" Type="http://schemas.openxmlformats.org/officeDocument/2006/relationships/hyperlink" Target="mailto:alessandro.vercelli@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hyperlink" Target="mailto:paolo.pacca@unito.i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giuseppe.maina@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franco.cauda@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olga.dalmonte@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9.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hyperlink" Target="mailto:carlotta.fossataro@unito.it" TargetMode="External"/><Relationship Id="rId3" Type="http://schemas.openxmlformats.org/officeDocument/2006/relationships/image" Target="../media/image2.png"/><Relationship Id="rId7" Type="http://schemas.openxmlformats.org/officeDocument/2006/relationships/hyperlink" Target="mailto:francesca.garbarini@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hyperlink" Target="mailto:valentina.bruno@unito.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hyperlink" Target="https://sites.google.com/unito.it/manibuslab/home?authuser=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lorenzo.pia@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jpg"/><Relationship Id="rId5" Type="http://schemas.microsoft.com/office/2007/relationships/hdphoto" Target="../media/hdphoto1.wdp"/><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8" Type="http://schemas.openxmlformats.org/officeDocument/2006/relationships/hyperlink" Target="mailto:caterina.guiot@unito.it" TargetMode="External"/><Relationship Id="rId3" Type="http://schemas.openxmlformats.org/officeDocument/2006/relationships/image" Target="../media/image2.png"/><Relationship Id="rId7" Type="http://schemas.openxmlformats.org/officeDocument/2006/relationships/hyperlink" Target="mailto:federico.dagata@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hyperlink" Target="mailto:ilaria.stura@unito.i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hyperlink" Target="mailto:davide.marnetto@unito.it" TargetMode="External"/><Relationship Id="rId3" Type="http://schemas.openxmlformats.org/officeDocument/2006/relationships/image" Target="../media/image2.png"/><Relationship Id="rId7" Type="http://schemas.openxmlformats.org/officeDocument/2006/relationships/hyperlink" Target="mailto:paolo.prover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openxmlformats.org/officeDocument/2006/relationships/hyperlink" Target="https://proverolab.gitlab.io/" TargetMode="External"/><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benedetto.sacchetti@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hyperlink" Target="mailto:giulio.mengozzi@unito.it" TargetMode="External"/><Relationship Id="rId3" Type="http://schemas.openxmlformats.org/officeDocument/2006/relationships/image" Target="../media/image2.png"/><Relationship Id="rId7" Type="http://schemas.openxmlformats.org/officeDocument/2006/relationships/hyperlink" Target="mailto:roberta.giordan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massimo.collino@unito.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68B0D38C-AC34-3388-4FC0-B27A59E589D1}"/>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3" name="Rectangle 37">
            <a:extLst>
              <a:ext uri="{FF2B5EF4-FFF2-40B4-BE49-F238E27FC236}">
                <a16:creationId xmlns:a16="http://schemas.microsoft.com/office/drawing/2014/main" id="{46981B5D-0D67-06EA-A204-A4FB431A383D}"/>
              </a:ext>
              <a:ext uri="{C183D7F6-B498-43B3-948B-1728B52AA6E4}">
                <adec:decorative xmlns:adec="http://schemas.microsoft.com/office/drawing/2017/decorative" val="1"/>
              </a:ext>
            </a:extLst>
          </p:cNvPr>
          <p:cNvSpPr>
            <a:spLocks noMove="1" noResize="1"/>
          </p:cNvSpPr>
          <p:nvPr/>
        </p:nvSpPr>
        <p:spPr>
          <a:xfrm rot="5399996" flipH="1">
            <a:off x="-1410102" y="1410083"/>
            <a:ext cx="6858000" cy="4037834"/>
          </a:xfrm>
          <a:prstGeom prst="rect">
            <a:avLst/>
          </a:prstGeom>
          <a:gradFill>
            <a:gsLst>
              <a:gs pos="0">
                <a:srgbClr val="000000"/>
              </a:gs>
              <a:gs pos="100000">
                <a:srgbClr val="104862"/>
              </a:gs>
            </a:gsLst>
            <a:lin ang="3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Rectangle 39">
            <a:extLst>
              <a:ext uri="{FF2B5EF4-FFF2-40B4-BE49-F238E27FC236}">
                <a16:creationId xmlns:a16="http://schemas.microsoft.com/office/drawing/2014/main" id="{CC837EF0-CC39-BF3B-5258-40A467698F49}"/>
              </a:ext>
              <a:ext uri="{C183D7F6-B498-43B3-948B-1728B52AA6E4}">
                <adec:decorative xmlns:adec="http://schemas.microsoft.com/office/drawing/2017/decorative" val="1"/>
              </a:ext>
            </a:extLst>
          </p:cNvPr>
          <p:cNvSpPr>
            <a:spLocks noMove="1" noResize="1"/>
          </p:cNvSpPr>
          <p:nvPr/>
        </p:nvSpPr>
        <p:spPr>
          <a:xfrm rot="5399996" flipH="1">
            <a:off x="-1410102" y="1420223"/>
            <a:ext cx="6858000" cy="4037834"/>
          </a:xfrm>
          <a:prstGeom prst="rect">
            <a:avLst/>
          </a:prstGeom>
          <a:gradFill>
            <a:gsLst>
              <a:gs pos="0">
                <a:srgbClr val="000000">
                  <a:alpha val="0"/>
                </a:srgbClr>
              </a:gs>
              <a:gs pos="100000">
                <a:srgbClr val="156082">
                  <a:alpha val="46000"/>
                </a:srgbClr>
              </a:gs>
            </a:gsLst>
            <a:lin ang="1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 name="Rectangle 41">
            <a:extLst>
              <a:ext uri="{FF2B5EF4-FFF2-40B4-BE49-F238E27FC236}">
                <a16:creationId xmlns:a16="http://schemas.microsoft.com/office/drawing/2014/main" id="{559D7420-2D04-3423-70CC-3E8D469C038B}"/>
              </a:ext>
              <a:ext uri="{C183D7F6-B498-43B3-948B-1728B52AA6E4}">
                <adec:decorative xmlns:adec="http://schemas.microsoft.com/office/drawing/2017/decorative" val="1"/>
              </a:ext>
            </a:extLst>
          </p:cNvPr>
          <p:cNvSpPr>
            <a:spLocks noMove="1" noResize="1"/>
          </p:cNvSpPr>
          <p:nvPr/>
        </p:nvSpPr>
        <p:spPr>
          <a:xfrm rot="5399996" flipH="1">
            <a:off x="767922" y="3588088"/>
            <a:ext cx="2501981" cy="4037844"/>
          </a:xfrm>
          <a:prstGeom prst="rect">
            <a:avLst/>
          </a:prstGeom>
          <a:gradFill>
            <a:gsLst>
              <a:gs pos="0">
                <a:srgbClr val="156082">
                  <a:alpha val="29000"/>
                </a:srgbClr>
              </a:gs>
              <a:gs pos="100000">
                <a:srgbClr val="000000">
                  <a:alpha val="30000"/>
                </a:srgbClr>
              </a:gs>
            </a:gsLst>
            <a:lin ang="7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6" name="Rectangle 43">
            <a:extLst>
              <a:ext uri="{FF2B5EF4-FFF2-40B4-BE49-F238E27FC236}">
                <a16:creationId xmlns:a16="http://schemas.microsoft.com/office/drawing/2014/main" id="{037AF232-A622-DAA9-78C4-AEEAE6D24D7F}"/>
              </a:ext>
              <a:ext uri="{C183D7F6-B498-43B3-948B-1728B52AA6E4}">
                <adec:decorative xmlns:adec="http://schemas.microsoft.com/office/drawing/2017/decorative" val="1"/>
              </a:ext>
            </a:extLst>
          </p:cNvPr>
          <p:cNvSpPr>
            <a:spLocks noMove="1" noResize="1"/>
          </p:cNvSpPr>
          <p:nvPr/>
        </p:nvSpPr>
        <p:spPr>
          <a:xfrm rot="5399996" flipH="1">
            <a:off x="-1410120" y="1410083"/>
            <a:ext cx="6858000" cy="4037834"/>
          </a:xfrm>
          <a:prstGeom prst="rect">
            <a:avLst/>
          </a:prstGeom>
          <a:gradFill>
            <a:gsLst>
              <a:gs pos="0">
                <a:srgbClr val="000000">
                  <a:alpha val="0"/>
                </a:srgbClr>
              </a:gs>
              <a:gs pos="100000">
                <a:srgbClr val="46B1E1">
                  <a:alpha val="11000"/>
                </a:srgbClr>
              </a:gs>
            </a:gsLst>
            <a:lin ang="7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7" name="Freeform: Shape 45">
            <a:extLst>
              <a:ext uri="{FF2B5EF4-FFF2-40B4-BE49-F238E27FC236}">
                <a16:creationId xmlns:a16="http://schemas.microsoft.com/office/drawing/2014/main" id="{2CD97E23-2AF9-5516-3264-C336A1A1D443}"/>
              </a:ext>
              <a:ext uri="{C183D7F6-B498-43B3-948B-1728B52AA6E4}">
                <adec:decorative xmlns:adec="http://schemas.microsoft.com/office/drawing/2017/decorative" val="1"/>
              </a:ext>
            </a:extLst>
          </p:cNvPr>
          <p:cNvSpPr>
            <a:spLocks noMove="1" noResize="1"/>
          </p:cNvSpPr>
          <p:nvPr/>
        </p:nvSpPr>
        <p:spPr>
          <a:xfrm rot="20635419">
            <a:off x="-501740" y="969721"/>
            <a:ext cx="3900354" cy="4178954"/>
          </a:xfrm>
          <a:custGeom>
            <a:avLst/>
            <a:gdLst>
              <a:gd name="f0" fmla="val 10800000"/>
              <a:gd name="f1" fmla="val 5400000"/>
              <a:gd name="f2" fmla="val 180"/>
              <a:gd name="f3" fmla="val w"/>
              <a:gd name="f4" fmla="val h"/>
              <a:gd name="f5" fmla="val 0"/>
              <a:gd name="f6" fmla="val 3900357"/>
              <a:gd name="f7" fmla="val 4178958"/>
              <a:gd name="f8" fmla="val 2432225"/>
              <a:gd name="f9" fmla="val 93939"/>
              <a:gd name="f10" fmla="val 3282786"/>
              <a:gd name="f11" fmla="val 358491"/>
              <a:gd name="f12" fmla="val 1151865"/>
              <a:gd name="f13" fmla="val 2089479"/>
              <a:gd name="f14" fmla="val 3243466"/>
              <a:gd name="f15" fmla="val 2964865"/>
              <a:gd name="f16" fmla="val 1810878"/>
              <a:gd name="f17" fmla="val 1089636"/>
              <a:gd name="f18" fmla="val 453744"/>
              <a:gd name="f19" fmla="val 3813531"/>
              <a:gd name="f20" fmla="val 78249"/>
              <a:gd name="f21" fmla="val 3257727"/>
              <a:gd name="f22" fmla="val 3128923"/>
              <a:gd name="f23" fmla="val 831324"/>
              <a:gd name="f24" fmla="val 244281"/>
              <a:gd name="f25" fmla="val 997559"/>
              <a:gd name="f26" fmla="val 164202"/>
              <a:gd name="f27" fmla="val 1247540"/>
              <a:gd name="f28" fmla="val 58468"/>
              <a:gd name="f29" fmla="val 1522381"/>
              <a:gd name="f30" fmla="val 2027251"/>
              <a:gd name="f31" fmla="val 2235942"/>
              <a:gd name="f32" fmla="val 32888"/>
              <a:gd name="f33" fmla="+- 0 0 -90"/>
              <a:gd name="f34" fmla="*/ f3 1 3900357"/>
              <a:gd name="f35" fmla="*/ f4 1 4178958"/>
              <a:gd name="f36" fmla="+- f7 0 f5"/>
              <a:gd name="f37" fmla="+- f6 0 f5"/>
              <a:gd name="f38" fmla="*/ f33 f0 1"/>
              <a:gd name="f39" fmla="*/ f37 1 3900357"/>
              <a:gd name="f40" fmla="*/ f36 1 4178958"/>
              <a:gd name="f41" fmla="*/ 2432225 f37 1"/>
              <a:gd name="f42" fmla="*/ 93939 f36 1"/>
              <a:gd name="f43" fmla="*/ 3900357 f37 1"/>
              <a:gd name="f44" fmla="*/ 2089479 f36 1"/>
              <a:gd name="f45" fmla="*/ 1810878 f37 1"/>
              <a:gd name="f46" fmla="*/ 4178958 f36 1"/>
              <a:gd name="f47" fmla="*/ 78249 f37 1"/>
              <a:gd name="f48" fmla="*/ 3257727 f36 1"/>
              <a:gd name="f49" fmla="*/ 0 f37 1"/>
              <a:gd name="f50" fmla="*/ 3128923 f36 1"/>
              <a:gd name="f51" fmla="*/ 831324 f37 1"/>
              <a:gd name="f52" fmla="*/ 244281 f36 1"/>
              <a:gd name="f53" fmla="*/ 997559 f37 1"/>
              <a:gd name="f54" fmla="*/ 164202 f36 1"/>
              <a:gd name="f55" fmla="*/ 0 f36 1"/>
              <a:gd name="f56" fmla="*/ f38 1 f2"/>
              <a:gd name="f57" fmla="*/ f41 1 3900357"/>
              <a:gd name="f58" fmla="*/ f42 1 4178958"/>
              <a:gd name="f59" fmla="*/ f43 1 3900357"/>
              <a:gd name="f60" fmla="*/ f44 1 4178958"/>
              <a:gd name="f61" fmla="*/ f45 1 3900357"/>
              <a:gd name="f62" fmla="*/ f46 1 4178958"/>
              <a:gd name="f63" fmla="*/ f47 1 3900357"/>
              <a:gd name="f64" fmla="*/ f48 1 4178958"/>
              <a:gd name="f65" fmla="*/ f49 1 3900357"/>
              <a:gd name="f66" fmla="*/ f50 1 4178958"/>
              <a:gd name="f67" fmla="*/ f51 1 3900357"/>
              <a:gd name="f68" fmla="*/ f52 1 4178958"/>
              <a:gd name="f69" fmla="*/ f53 1 3900357"/>
              <a:gd name="f70" fmla="*/ f54 1 4178958"/>
              <a:gd name="f71" fmla="*/ f55 1 4178958"/>
              <a:gd name="f72" fmla="*/ f5 1 f39"/>
              <a:gd name="f73" fmla="*/ f6 1 f39"/>
              <a:gd name="f74" fmla="*/ f5 1 f40"/>
              <a:gd name="f75" fmla="*/ f7 1 f40"/>
              <a:gd name="f76" fmla="+- f56 0 f1"/>
              <a:gd name="f77" fmla="*/ f57 1 f39"/>
              <a:gd name="f78" fmla="*/ f58 1 f40"/>
              <a:gd name="f79" fmla="*/ f59 1 f39"/>
              <a:gd name="f80" fmla="*/ f60 1 f40"/>
              <a:gd name="f81" fmla="*/ f61 1 f39"/>
              <a:gd name="f82" fmla="*/ f62 1 f40"/>
              <a:gd name="f83" fmla="*/ f63 1 f39"/>
              <a:gd name="f84" fmla="*/ f64 1 f40"/>
              <a:gd name="f85" fmla="*/ f65 1 f39"/>
              <a:gd name="f86" fmla="*/ f66 1 f40"/>
              <a:gd name="f87" fmla="*/ f67 1 f39"/>
              <a:gd name="f88" fmla="*/ f68 1 f40"/>
              <a:gd name="f89" fmla="*/ f69 1 f39"/>
              <a:gd name="f90" fmla="*/ f70 1 f40"/>
              <a:gd name="f91" fmla="*/ f71 1 f40"/>
              <a:gd name="f92" fmla="*/ f72 f34 1"/>
              <a:gd name="f93" fmla="*/ f73 f34 1"/>
              <a:gd name="f94" fmla="*/ f75 f35 1"/>
              <a:gd name="f95" fmla="*/ f74 f35 1"/>
              <a:gd name="f96" fmla="*/ f77 f34 1"/>
              <a:gd name="f97" fmla="*/ f78 f35 1"/>
              <a:gd name="f98" fmla="*/ f79 f34 1"/>
              <a:gd name="f99" fmla="*/ f80 f35 1"/>
              <a:gd name="f100" fmla="*/ f81 f34 1"/>
              <a:gd name="f101" fmla="*/ f82 f35 1"/>
              <a:gd name="f102" fmla="*/ f83 f34 1"/>
              <a:gd name="f103" fmla="*/ f84 f35 1"/>
              <a:gd name="f104" fmla="*/ f85 f34 1"/>
              <a:gd name="f105" fmla="*/ f86 f35 1"/>
              <a:gd name="f106" fmla="*/ f87 f34 1"/>
              <a:gd name="f107" fmla="*/ f88 f35 1"/>
              <a:gd name="f108" fmla="*/ f89 f34 1"/>
              <a:gd name="f109" fmla="*/ f90 f35 1"/>
              <a:gd name="f110" fmla="*/ f91 f35 1"/>
            </a:gdLst>
            <a:ahLst/>
            <a:cxnLst>
              <a:cxn ang="3cd4">
                <a:pos x="hc" y="t"/>
              </a:cxn>
              <a:cxn ang="0">
                <a:pos x="r" y="vc"/>
              </a:cxn>
              <a:cxn ang="cd4">
                <a:pos x="hc" y="b"/>
              </a:cxn>
              <a:cxn ang="cd2">
                <a:pos x="l" y="vc"/>
              </a:cxn>
              <a:cxn ang="f76">
                <a:pos x="f96" y="f97"/>
              </a:cxn>
              <a:cxn ang="f76">
                <a:pos x="f98" y="f99"/>
              </a:cxn>
              <a:cxn ang="f76">
                <a:pos x="f100" y="f101"/>
              </a:cxn>
              <a:cxn ang="f76">
                <a:pos x="f102" y="f103"/>
              </a:cxn>
              <a:cxn ang="f76">
                <a:pos x="f104" y="f105"/>
              </a:cxn>
              <a:cxn ang="f76">
                <a:pos x="f106" y="f107"/>
              </a:cxn>
              <a:cxn ang="f76">
                <a:pos x="f108" y="f109"/>
              </a:cxn>
              <a:cxn ang="f76">
                <a:pos x="f100" y="f110"/>
              </a:cxn>
              <a:cxn ang="f76">
                <a:pos x="f96" y="f97"/>
              </a:cxn>
            </a:cxnLst>
            <a:rect l="f92" t="f95" r="f93" b="f94"/>
            <a:pathLst>
              <a:path w="3900357" h="4178958">
                <a:moveTo>
                  <a:pt x="f8" y="f9"/>
                </a:moveTo>
                <a:cubicBezTo>
                  <a:pt x="f10" y="f11"/>
                  <a:pt x="f6" y="f12"/>
                  <a:pt x="f6" y="f13"/>
                </a:cubicBezTo>
                <a:cubicBezTo>
                  <a:pt x="f6" y="f14"/>
                  <a:pt x="f15" y="f7"/>
                  <a:pt x="f16" y="f7"/>
                </a:cubicBezTo>
                <a:cubicBezTo>
                  <a:pt x="f17" y="f7"/>
                  <a:pt x="f18" y="f19"/>
                  <a:pt x="f20" y="f21"/>
                </a:cubicBezTo>
                <a:lnTo>
                  <a:pt x="f5" y="f22"/>
                </a:lnTo>
                <a:lnTo>
                  <a:pt x="f23" y="f24"/>
                </a:lnTo>
                <a:lnTo>
                  <a:pt x="f25" y="f26"/>
                </a:lnTo>
                <a:cubicBezTo>
                  <a:pt x="f27" y="f28"/>
                  <a:pt x="f29" y="f5"/>
                  <a:pt x="f16" y="f5"/>
                </a:cubicBezTo>
                <a:cubicBezTo>
                  <a:pt x="f30" y="f5"/>
                  <a:pt x="f31" y="f32"/>
                  <a:pt x="f8" y="f9"/>
                </a:cubicBezTo>
                <a:close/>
              </a:path>
            </a:pathLst>
          </a:custGeom>
          <a:gradFill>
            <a:gsLst>
              <a:gs pos="0">
                <a:srgbClr val="000000">
                  <a:alpha val="0"/>
                </a:srgbClr>
              </a:gs>
              <a:gs pos="100000">
                <a:srgbClr val="156082">
                  <a:alpha val="43000"/>
                </a:srgbClr>
              </a:gs>
            </a:gsLst>
            <a:lin ang="1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8" name="CasellaDiTesto 13">
            <a:extLst>
              <a:ext uri="{FF2B5EF4-FFF2-40B4-BE49-F238E27FC236}">
                <a16:creationId xmlns:a16="http://schemas.microsoft.com/office/drawing/2014/main" id="{D3CFA78C-C1BB-CBCB-89EC-DD191762B50C}"/>
              </a:ext>
            </a:extLst>
          </p:cNvPr>
          <p:cNvSpPr txBox="1"/>
          <p:nvPr/>
        </p:nvSpPr>
        <p:spPr>
          <a:xfrm>
            <a:off x="228590" y="1250999"/>
            <a:ext cx="3672376" cy="3556092"/>
          </a:xfrm>
          <a:prstGeom prst="rect">
            <a:avLst/>
          </a:prstGeom>
          <a:noFill/>
          <a:ln cap="flat">
            <a:noFill/>
          </a:ln>
        </p:spPr>
        <p:txBody>
          <a:bodyPr vert="horz" wrap="square" lIns="91440" tIns="45720" rIns="91440" bIns="45720" anchor="b" anchorCtr="0" compatLnSpc="1">
            <a:normAutofit/>
          </a:bodyPr>
          <a:lstStyle/>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000" b="0" i="0" u="none" strike="noStrike" kern="1200" cap="none" spc="0" baseline="0" dirty="0">
                <a:solidFill>
                  <a:srgbClr val="FFFFFF"/>
                </a:solidFill>
                <a:uFillTx/>
                <a:latin typeface="Aptos Display"/>
              </a:rPr>
              <a:t>Area:</a:t>
            </a:r>
          </a:p>
          <a:p>
            <a:pPr marL="0" marR="0" lvl="0" indent="0" algn="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000" b="0" i="0" u="none" strike="noStrike" kern="1200" cap="none" spc="0" baseline="0" dirty="0">
                <a:solidFill>
                  <a:srgbClr val="FFFFFF"/>
                </a:solidFill>
                <a:uFillTx/>
                <a:latin typeface="Aptos"/>
              </a:rPr>
              <a:t>Laboratory </a:t>
            </a:r>
          </a:p>
        </p:txBody>
      </p:sp>
      <p:pic>
        <p:nvPicPr>
          <p:cNvPr id="9" name="Immagine 30">
            <a:extLst>
              <a:ext uri="{FF2B5EF4-FFF2-40B4-BE49-F238E27FC236}">
                <a16:creationId xmlns:a16="http://schemas.microsoft.com/office/drawing/2014/main" id="{6B6FABA3-C77E-0182-0148-FC9F0F67513A}"/>
              </a:ext>
            </a:extLst>
          </p:cNvPr>
          <p:cNvPicPr>
            <a:picLocks noChangeAspect="1"/>
          </p:cNvPicPr>
          <p:nvPr/>
        </p:nvPicPr>
        <p:blipFill>
          <a:blip r:embed="rId2"/>
          <a:stretch>
            <a:fillRect/>
          </a:stretch>
        </p:blipFill>
        <p:spPr>
          <a:xfrm>
            <a:off x="7954356" y="-140406"/>
            <a:ext cx="1170084" cy="1303586"/>
          </a:xfrm>
          <a:prstGeom prst="rect">
            <a:avLst/>
          </a:prstGeom>
          <a:noFill/>
          <a:ln cap="flat">
            <a:noFill/>
          </a:ln>
        </p:spPr>
      </p:pic>
      <p:pic>
        <p:nvPicPr>
          <p:cNvPr id="10" name="Immagine 29" descr="Immagine che contiene testo, Carattere, simbolo, logo&#10;&#10;Descrizione generata automaticamente">
            <a:extLst>
              <a:ext uri="{FF2B5EF4-FFF2-40B4-BE49-F238E27FC236}">
                <a16:creationId xmlns:a16="http://schemas.microsoft.com/office/drawing/2014/main" id="{247F0CD7-12A6-F0B9-B6EE-E50F49DAAE24}"/>
              </a:ext>
            </a:extLst>
          </p:cNvPr>
          <p:cNvPicPr>
            <a:picLocks noChangeAspect="1"/>
          </p:cNvPicPr>
          <p:nvPr/>
        </p:nvPicPr>
        <p:blipFill>
          <a:blip r:embed="rId3"/>
          <a:stretch>
            <a:fillRect/>
          </a:stretch>
        </p:blipFill>
        <p:spPr>
          <a:xfrm>
            <a:off x="4373748" y="169712"/>
            <a:ext cx="2246415" cy="896038"/>
          </a:xfrm>
          <a:prstGeom prst="rect">
            <a:avLst/>
          </a:prstGeom>
          <a:noFill/>
          <a:ln cap="flat">
            <a:noFill/>
          </a:ln>
        </p:spPr>
      </p:pic>
      <p:pic>
        <p:nvPicPr>
          <p:cNvPr id="11" name="Immagine 25" descr="Immagine che contiene cartone animato, clipart, schermata, Elementi grafici&#10;&#10;Descrizione generata automaticamente">
            <a:extLst>
              <a:ext uri="{FF2B5EF4-FFF2-40B4-BE49-F238E27FC236}">
                <a16:creationId xmlns:a16="http://schemas.microsoft.com/office/drawing/2014/main" id="{C4512E97-4D17-E6F0-73EF-DCE4F25CE052}"/>
              </a:ext>
            </a:extLst>
          </p:cNvPr>
          <p:cNvPicPr>
            <a:picLocks noChangeAspect="1"/>
          </p:cNvPicPr>
          <p:nvPr/>
        </p:nvPicPr>
        <p:blipFill>
          <a:blip r:embed="rId4"/>
          <a:srcRect l="26723" b="27729"/>
          <a:stretch>
            <a:fillRect/>
          </a:stretch>
        </p:blipFill>
        <p:spPr>
          <a:xfrm>
            <a:off x="9260037" y="-285722"/>
            <a:ext cx="2796363" cy="992864"/>
          </a:xfrm>
          <a:prstGeom prst="rect">
            <a:avLst/>
          </a:prstGeom>
          <a:noFill/>
          <a:ln cap="flat">
            <a:noFill/>
          </a:ln>
        </p:spPr>
      </p:pic>
      <p:sp>
        <p:nvSpPr>
          <p:cNvPr id="12" name="CasellaDiTesto 14">
            <a:extLst>
              <a:ext uri="{FF2B5EF4-FFF2-40B4-BE49-F238E27FC236}">
                <a16:creationId xmlns:a16="http://schemas.microsoft.com/office/drawing/2014/main" id="{8110803F-E4A1-DAE3-4E04-A361F540258C}"/>
              </a:ext>
            </a:extLst>
          </p:cNvPr>
          <p:cNvSpPr txBox="1"/>
          <p:nvPr/>
        </p:nvSpPr>
        <p:spPr>
          <a:xfrm>
            <a:off x="4712369" y="3280611"/>
            <a:ext cx="6483955" cy="169403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ptos"/>
            </a:endParaRPr>
          </a:p>
          <a:p>
            <a:pPr marL="0" marR="0" lvl="0" indent="-228600" algn="l" defTabSz="914400" rtl="0" fontAlgn="auto" hangingPunct="1">
              <a:lnSpc>
                <a:spcPct val="9000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ptos"/>
            </a:endParaRPr>
          </a:p>
        </p:txBody>
      </p:sp>
      <p:pic>
        <p:nvPicPr>
          <p:cNvPr id="13" name="Immagine 1">
            <a:extLst>
              <a:ext uri="{FF2B5EF4-FFF2-40B4-BE49-F238E27FC236}">
                <a16:creationId xmlns:a16="http://schemas.microsoft.com/office/drawing/2014/main" id="{069F7705-E453-8054-050B-C46FFEC30C9A}"/>
              </a:ext>
            </a:extLst>
          </p:cNvPr>
          <p:cNvPicPr>
            <a:picLocks noChangeAspect="1"/>
          </p:cNvPicPr>
          <p:nvPr/>
        </p:nvPicPr>
        <p:blipFill>
          <a:blip r:embed="rId5"/>
          <a:stretch>
            <a:fillRect/>
          </a:stretch>
        </p:blipFill>
        <p:spPr>
          <a:xfrm>
            <a:off x="9408801" y="2084740"/>
            <a:ext cx="2446175" cy="3249119"/>
          </a:xfrm>
          <a:prstGeom prst="rect">
            <a:avLst/>
          </a:prstGeom>
          <a:noFill/>
          <a:ln cap="flat">
            <a:noFill/>
          </a:ln>
        </p:spPr>
      </p:pic>
      <p:sp>
        <p:nvSpPr>
          <p:cNvPr id="14" name="CasellaDiTesto 3">
            <a:extLst>
              <a:ext uri="{FF2B5EF4-FFF2-40B4-BE49-F238E27FC236}">
                <a16:creationId xmlns:a16="http://schemas.microsoft.com/office/drawing/2014/main" id="{A1C45623-E81A-3123-BD8E-F0D7E94231D0}"/>
              </a:ext>
            </a:extLst>
          </p:cNvPr>
          <p:cNvSpPr txBox="1"/>
          <p:nvPr/>
        </p:nvSpPr>
        <p:spPr>
          <a:xfrm>
            <a:off x="5003349" y="3519315"/>
            <a:ext cx="6192984"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rgbClr val="0B3041"/>
                </a:solidFill>
                <a:uFillTx/>
                <a:latin typeface="Aptos"/>
              </a:rPr>
              <a:t>Professor: </a:t>
            </a:r>
            <a:r>
              <a:rPr lang="it-IT" sz="1800" b="1" i="0" u="none" strike="noStrike" kern="1200" cap="none" spc="0" baseline="0" dirty="0">
                <a:solidFill>
                  <a:srgbClr val="0B3041"/>
                </a:solidFill>
                <a:uFillTx/>
                <a:latin typeface="Aptos"/>
              </a:rPr>
              <a:t>Luca Bonfanti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sng" strike="noStrike" kern="1200" cap="none" spc="0" baseline="0" dirty="0">
                <a:solidFill>
                  <a:srgbClr val="0B3041"/>
                </a:solidFill>
                <a:uFillTx/>
                <a:latin typeface="Aptos"/>
              </a:rPr>
              <a:t>luca.bonfanti@unito.it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rgbClr val="0B3041"/>
                </a:solidFill>
                <a:uFillTx/>
                <a:latin typeface="Aptos"/>
              </a:rPr>
              <a:t>SSD: VET01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pic>
        <p:nvPicPr>
          <p:cNvPr id="2" name="Immagine 1" descr="Immagine che contiene vestiti, persona, sorriso, uomo&#10;&#10;Descrizione generata automaticamente">
            <a:extLst>
              <a:ext uri="{FF2B5EF4-FFF2-40B4-BE49-F238E27FC236}">
                <a16:creationId xmlns:a16="http://schemas.microsoft.com/office/drawing/2014/main" id="{73B7DF1F-2570-126C-09C9-937E1E26A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916" y="2741137"/>
            <a:ext cx="2016000" cy="2090249"/>
          </a:xfrm>
          <a:prstGeom prst="rect">
            <a:avLst/>
          </a:prstGeom>
        </p:spPr>
      </p:pic>
      <p:pic>
        <p:nvPicPr>
          <p:cNvPr id="23" name="Immagine 22" descr="Immagine che contiene macchina, Attrezzature mediche, Strumento scientifico, microscopio&#10;&#10;Descrizione generata automaticamente">
            <a:extLst>
              <a:ext uri="{FF2B5EF4-FFF2-40B4-BE49-F238E27FC236}">
                <a16:creationId xmlns:a16="http://schemas.microsoft.com/office/drawing/2014/main" id="{E514812C-F8FA-76A1-19ED-6731F68C181A}"/>
              </a:ext>
            </a:extLst>
          </p:cNvPr>
          <p:cNvPicPr>
            <a:picLocks noChangeAspect="1"/>
          </p:cNvPicPr>
          <p:nvPr/>
        </p:nvPicPr>
        <p:blipFill rotWithShape="1">
          <a:blip r:embed="rId7">
            <a:extLst>
              <a:ext uri="{28A0092B-C50C-407E-A947-70E740481C1C}">
                <a14:useLocalDpi xmlns:a14="http://schemas.microsoft.com/office/drawing/2010/main" val="0"/>
              </a:ext>
            </a:extLst>
          </a:blip>
          <a:srcRect l="27972" t="31147" r="21241" b="21814"/>
          <a:stretch/>
        </p:blipFill>
        <p:spPr>
          <a:xfrm>
            <a:off x="9972000" y="5291144"/>
            <a:ext cx="2054478" cy="1332000"/>
          </a:xfrm>
          <a:prstGeom prst="rect">
            <a:avLst/>
          </a:prstGeom>
        </p:spPr>
      </p:pic>
      <p:pic>
        <p:nvPicPr>
          <p:cNvPr id="24" name="Immagine 23">
            <a:extLst>
              <a:ext uri="{FF2B5EF4-FFF2-40B4-BE49-F238E27FC236}">
                <a16:creationId xmlns:a16="http://schemas.microsoft.com/office/drawing/2014/main" id="{5F930E43-6A71-8A6F-5339-9EC6CCE14ADD}"/>
              </a:ext>
            </a:extLst>
          </p:cNvPr>
          <p:cNvPicPr>
            <a:picLocks noChangeAspect="1"/>
          </p:cNvPicPr>
          <p:nvPr/>
        </p:nvPicPr>
        <p:blipFill rotWithShape="1">
          <a:blip r:embed="rId8">
            <a:extLst>
              <a:ext uri="{28A0092B-C50C-407E-A947-70E740481C1C}">
                <a14:useLocalDpi xmlns:a14="http://schemas.microsoft.com/office/drawing/2010/main" val="0"/>
              </a:ext>
            </a:extLst>
          </a:blip>
          <a:srcRect r="60961" b="51506"/>
          <a:stretch/>
        </p:blipFill>
        <p:spPr>
          <a:xfrm>
            <a:off x="7560000" y="5398732"/>
            <a:ext cx="1242049" cy="1080000"/>
          </a:xfrm>
          <a:prstGeom prst="rect">
            <a:avLst/>
          </a:prstGeom>
        </p:spPr>
      </p:pic>
      <p:pic>
        <p:nvPicPr>
          <p:cNvPr id="26" name="Immagine 25">
            <a:extLst>
              <a:ext uri="{FF2B5EF4-FFF2-40B4-BE49-F238E27FC236}">
                <a16:creationId xmlns:a16="http://schemas.microsoft.com/office/drawing/2014/main" id="{CF374BC7-FA13-0668-8CA6-874215CB9DC5}"/>
              </a:ext>
            </a:extLst>
          </p:cNvPr>
          <p:cNvPicPr>
            <a:picLocks noChangeAspect="1"/>
          </p:cNvPicPr>
          <p:nvPr/>
        </p:nvPicPr>
        <p:blipFill rotWithShape="1">
          <a:blip r:embed="rId9">
            <a:extLst>
              <a:ext uri="{28A0092B-C50C-407E-A947-70E740481C1C}">
                <a14:useLocalDpi xmlns:a14="http://schemas.microsoft.com/office/drawing/2010/main" val="0"/>
              </a:ext>
            </a:extLst>
          </a:blip>
          <a:srcRect l="35111" t="27857" r="36666" b="46429"/>
          <a:stretch/>
        </p:blipFill>
        <p:spPr>
          <a:xfrm>
            <a:off x="4500000" y="5220000"/>
            <a:ext cx="1800000" cy="1148031"/>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123909" y="1351082"/>
            <a:ext cx="7838661" cy="1495710"/>
            <a:chOff x="800608" y="1773567"/>
            <a:chExt cx="12052626" cy="2179305"/>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9" name="CasellaDiTesto 8">
              <a:extLst>
                <a:ext uri="{FF2B5EF4-FFF2-40B4-BE49-F238E27FC236}">
                  <a16:creationId xmlns:a16="http://schemas.microsoft.com/office/drawing/2014/main" id="{D3A13DA4-35A4-5CEA-7F5B-E8B3DB2CE35E}"/>
                </a:ext>
              </a:extLst>
            </p:cNvPr>
            <p:cNvSpPr txBox="1"/>
            <p:nvPr/>
          </p:nvSpPr>
          <p:spPr>
            <a:xfrm>
              <a:off x="800608" y="3011144"/>
              <a:ext cx="12052626" cy="941728"/>
            </a:xfrm>
            <a:prstGeom prst="rect">
              <a:avLst/>
            </a:prstGeom>
            <a:noFill/>
          </p:spPr>
          <p:txBody>
            <a:bodyPr wrap="square" rtlCol="0">
              <a:sp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a:t>
              </a:r>
              <a:endParaRPr lang="it-IT"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sp>
        <p:nvSpPr>
          <p:cNvPr id="16" name="CasellaDiTesto 15">
            <a:extLst>
              <a:ext uri="{FF2B5EF4-FFF2-40B4-BE49-F238E27FC236}">
                <a16:creationId xmlns:a16="http://schemas.microsoft.com/office/drawing/2014/main" id="{1BAFEC85-2E6D-6D50-6AA3-5BAF59F03995}"/>
              </a:ext>
            </a:extLst>
          </p:cNvPr>
          <p:cNvSpPr txBox="1"/>
          <p:nvPr/>
        </p:nvSpPr>
        <p:spPr>
          <a:xfrm>
            <a:off x="4396063" y="4148006"/>
            <a:ext cx="7602190" cy="369332"/>
          </a:xfrm>
          <a:prstGeom prst="rect">
            <a:avLst/>
          </a:prstGeom>
          <a:noFill/>
        </p:spPr>
        <p:txBody>
          <a:bodyPr wrap="square">
            <a:spAutoFit/>
          </a:bodyPr>
          <a:lstStyle/>
          <a:p>
            <a:pPr algn="just"/>
            <a:endParaRPr lang="en-US" dirty="0">
              <a:solidFill>
                <a:schemeClr val="accent1">
                  <a:lumMod val="50000"/>
                </a:schemeClr>
              </a:solidFill>
            </a:endParaRPr>
          </a:p>
        </p:txBody>
      </p:sp>
      <p:pic>
        <p:nvPicPr>
          <p:cNvPr id="33" name="Immagine 32" descr="Immagine che contiene cerchio&#10;&#10;Descrizione generata automaticamente">
            <a:extLst>
              <a:ext uri="{FF2B5EF4-FFF2-40B4-BE49-F238E27FC236}">
                <a16:creationId xmlns:a16="http://schemas.microsoft.com/office/drawing/2014/main" id="{E87E6884-140C-6BE1-88DF-80D8AA993736}"/>
              </a:ext>
            </a:extLst>
          </p:cNvPr>
          <p:cNvPicPr>
            <a:picLocks noChangeAspect="1"/>
          </p:cNvPicPr>
          <p:nvPr/>
        </p:nvPicPr>
        <p:blipFill rotWithShape="1">
          <a:blip r:embed="rId10">
            <a:extLst>
              <a:ext uri="{28A0092B-C50C-407E-A947-70E740481C1C}">
                <a14:useLocalDpi xmlns:a14="http://schemas.microsoft.com/office/drawing/2010/main" val="0"/>
              </a:ext>
            </a:extLst>
          </a:blip>
          <a:srcRect l="38555" t="33052" r="40522" b="38853"/>
          <a:stretch/>
        </p:blipFill>
        <p:spPr>
          <a:xfrm>
            <a:off x="10476000" y="2988000"/>
            <a:ext cx="1336236" cy="1256047"/>
          </a:xfrm>
          <a:prstGeom prst="rect">
            <a:avLst/>
          </a:prstGeom>
        </p:spPr>
      </p:pic>
      <p:grpSp>
        <p:nvGrpSpPr>
          <p:cNvPr id="54" name="Gruppo 53">
            <a:extLst>
              <a:ext uri="{FF2B5EF4-FFF2-40B4-BE49-F238E27FC236}">
                <a16:creationId xmlns:a16="http://schemas.microsoft.com/office/drawing/2014/main" id="{DD7B0E36-9860-6AE2-C3DB-30FCA576D569}"/>
              </a:ext>
            </a:extLst>
          </p:cNvPr>
          <p:cNvGrpSpPr/>
          <p:nvPr/>
        </p:nvGrpSpPr>
        <p:grpSpPr>
          <a:xfrm>
            <a:off x="4320000" y="895572"/>
            <a:ext cx="7904412" cy="4131758"/>
            <a:chOff x="4123909" y="895572"/>
            <a:chExt cx="7904413" cy="4131758"/>
          </a:xfrm>
        </p:grpSpPr>
        <p:sp>
          <p:nvSpPr>
            <p:cNvPr id="12" name="CasellaDiTesto 11">
              <a:extLst>
                <a:ext uri="{FF2B5EF4-FFF2-40B4-BE49-F238E27FC236}">
                  <a16:creationId xmlns:a16="http://schemas.microsoft.com/office/drawing/2014/main" id="{20ADE507-F2F9-485A-EF9B-95BB75A3A439}"/>
                </a:ext>
              </a:extLst>
            </p:cNvPr>
            <p:cNvSpPr txBox="1"/>
            <p:nvPr/>
          </p:nvSpPr>
          <p:spPr>
            <a:xfrm>
              <a:off x="4123909" y="1440000"/>
              <a:ext cx="7592743" cy="2031325"/>
            </a:xfrm>
            <a:prstGeom prst="rect">
              <a:avLst/>
            </a:prstGeom>
            <a:noFill/>
          </p:spPr>
          <p:txBody>
            <a:bodyPr wrap="square">
              <a:spAutoFit/>
            </a:bodyPr>
            <a:lstStyle/>
            <a:p>
              <a:pPr algn="just"/>
              <a:r>
                <a:rPr lang="it-IT" dirty="0">
                  <a:solidFill>
                    <a:schemeClr val="accent1">
                      <a:lumMod val="50000"/>
                    </a:schemeClr>
                  </a:solidFill>
                </a:rPr>
                <a:t>The project </a:t>
              </a:r>
              <a:r>
                <a:rPr lang="it-IT" dirty="0" err="1">
                  <a:solidFill>
                    <a:schemeClr val="accent1">
                      <a:lumMod val="50000"/>
                    </a:schemeClr>
                  </a:solidFill>
                </a:rPr>
                <a:t>involves</a:t>
              </a:r>
              <a:r>
                <a:rPr lang="it-IT" dirty="0">
                  <a:solidFill>
                    <a:schemeClr val="accent1">
                      <a:lumMod val="50000"/>
                    </a:schemeClr>
                  </a:solidFill>
                </a:rPr>
                <a:t> the </a:t>
              </a:r>
              <a:r>
                <a:rPr lang="it-IT" dirty="0" err="1">
                  <a:solidFill>
                    <a:schemeClr val="accent1">
                      <a:lumMod val="50000"/>
                    </a:schemeClr>
                  </a:solidFill>
                </a:rPr>
                <a:t>development</a:t>
              </a:r>
              <a:r>
                <a:rPr lang="it-IT" dirty="0">
                  <a:solidFill>
                    <a:schemeClr val="accent1">
                      <a:lumMod val="50000"/>
                    </a:schemeClr>
                  </a:solidFill>
                </a:rPr>
                <a:t> of in-vitro and in-vivo </a:t>
              </a:r>
              <a:r>
                <a:rPr lang="it-IT" dirty="0" err="1">
                  <a:solidFill>
                    <a:schemeClr val="accent1">
                      <a:lumMod val="50000"/>
                    </a:schemeClr>
                  </a:solidFill>
                </a:rPr>
                <a:t>experimental</a:t>
              </a:r>
              <a:r>
                <a:rPr lang="it-IT" dirty="0">
                  <a:solidFill>
                    <a:schemeClr val="accent1">
                      <a:lumMod val="50000"/>
                    </a:schemeClr>
                  </a:solidFill>
                </a:rPr>
                <a:t> models.</a:t>
              </a:r>
            </a:p>
            <a:p>
              <a:pPr algn="just"/>
              <a:r>
                <a:rPr lang="it-IT" dirty="0">
                  <a:solidFill>
                    <a:schemeClr val="accent1">
                      <a:lumMod val="50000"/>
                    </a:schemeClr>
                  </a:solidFill>
                </a:rPr>
                <a:t>Students </a:t>
              </a:r>
              <a:r>
                <a:rPr lang="it-IT" dirty="0" err="1">
                  <a:solidFill>
                    <a:schemeClr val="accent1">
                      <a:lumMod val="50000"/>
                    </a:schemeClr>
                  </a:solidFill>
                </a:rPr>
                <a:t>will</a:t>
              </a:r>
              <a:r>
                <a:rPr lang="it-IT" dirty="0">
                  <a:solidFill>
                    <a:schemeClr val="accent1">
                      <a:lumMod val="50000"/>
                    </a:schemeClr>
                  </a:solidFill>
                </a:rPr>
                <a:t> be </a:t>
              </a:r>
              <a:r>
                <a:rPr lang="it-IT" dirty="0" err="1">
                  <a:solidFill>
                    <a:schemeClr val="accent1">
                      <a:lumMod val="50000"/>
                    </a:schemeClr>
                  </a:solidFill>
                </a:rPr>
                <a:t>involved</a:t>
              </a:r>
              <a:r>
                <a:rPr lang="it-IT" dirty="0">
                  <a:solidFill>
                    <a:schemeClr val="accent1">
                      <a:lumMod val="50000"/>
                    </a:schemeClr>
                  </a:solidFill>
                </a:rPr>
                <a:t> in </a:t>
              </a:r>
              <a:r>
                <a:rPr lang="it-IT" dirty="0" err="1">
                  <a:solidFill>
                    <a:schemeClr val="accent1">
                      <a:lumMod val="50000"/>
                    </a:schemeClr>
                  </a:solidFill>
                </a:rPr>
                <a:t>performing</a:t>
              </a:r>
              <a:r>
                <a:rPr lang="it-IT" dirty="0">
                  <a:solidFill>
                    <a:schemeClr val="accent1">
                      <a:lumMod val="50000"/>
                    </a:schemeClr>
                  </a:solidFill>
                </a:rPr>
                <a:t> </a:t>
              </a:r>
              <a:r>
                <a:rPr lang="it-IT" dirty="0" err="1">
                  <a:solidFill>
                    <a:schemeClr val="accent1">
                      <a:lumMod val="50000"/>
                    </a:schemeClr>
                  </a:solidFill>
                </a:rPr>
                <a:t>biomolecular</a:t>
              </a:r>
              <a:r>
                <a:rPr lang="it-IT" dirty="0">
                  <a:solidFill>
                    <a:schemeClr val="accent1">
                      <a:lumMod val="50000"/>
                    </a:schemeClr>
                  </a:solidFill>
                </a:rPr>
                <a:t> </a:t>
              </a:r>
              <a:r>
                <a:rPr lang="it-IT" dirty="0" err="1">
                  <a:solidFill>
                    <a:schemeClr val="accent1">
                      <a:lumMod val="50000"/>
                    </a:schemeClr>
                  </a:solidFill>
                </a:rPr>
                <a:t>assays</a:t>
              </a:r>
              <a:r>
                <a:rPr lang="it-IT" dirty="0">
                  <a:solidFill>
                    <a:schemeClr val="accent1">
                      <a:lumMod val="50000"/>
                    </a:schemeClr>
                  </a:solidFill>
                </a:rPr>
                <a:t> (</a:t>
              </a:r>
              <a:r>
                <a:rPr lang="it-IT" dirty="0" err="1">
                  <a:solidFill>
                    <a:schemeClr val="accent1">
                      <a:lumMod val="50000"/>
                    </a:schemeClr>
                  </a:solidFill>
                </a:rPr>
                <a:t>including</a:t>
              </a:r>
              <a:r>
                <a:rPr lang="it-IT" dirty="0">
                  <a:solidFill>
                    <a:schemeClr val="accent1">
                      <a:lumMod val="50000"/>
                    </a:schemeClr>
                  </a:solidFill>
                </a:rPr>
                <a:t> western </a:t>
              </a:r>
              <a:r>
                <a:rPr lang="it-IT" dirty="0" err="1">
                  <a:solidFill>
                    <a:schemeClr val="accent1">
                      <a:lumMod val="50000"/>
                    </a:schemeClr>
                  </a:solidFill>
                </a:rPr>
                <a:t>blot</a:t>
              </a:r>
              <a:r>
                <a:rPr lang="it-IT" dirty="0">
                  <a:solidFill>
                    <a:schemeClr val="accent1">
                      <a:lumMod val="50000"/>
                    </a:schemeClr>
                  </a:solidFill>
                </a:rPr>
                <a:t>, RT-</a:t>
              </a:r>
              <a:r>
                <a:rPr lang="it-IT" dirty="0" err="1">
                  <a:solidFill>
                    <a:schemeClr val="accent1">
                      <a:lumMod val="50000"/>
                    </a:schemeClr>
                  </a:solidFill>
                </a:rPr>
                <a:t>qPCR</a:t>
              </a:r>
              <a:r>
                <a:rPr lang="it-IT" dirty="0">
                  <a:solidFill>
                    <a:schemeClr val="accent1">
                      <a:lumMod val="50000"/>
                    </a:schemeClr>
                  </a:solidFill>
                </a:rPr>
                <a:t>, </a:t>
              </a:r>
              <a:r>
                <a:rPr lang="it-IT" dirty="0" err="1">
                  <a:solidFill>
                    <a:schemeClr val="accent1">
                      <a:lumMod val="50000"/>
                    </a:schemeClr>
                  </a:solidFill>
                </a:rPr>
                <a:t>histologic</a:t>
              </a:r>
              <a:r>
                <a:rPr lang="it-IT" dirty="0">
                  <a:solidFill>
                    <a:schemeClr val="accent1">
                      <a:lumMod val="50000"/>
                    </a:schemeClr>
                  </a:solidFill>
                </a:rPr>
                <a:t> </a:t>
              </a:r>
              <a:r>
                <a:rPr lang="it-IT" dirty="0" err="1">
                  <a:solidFill>
                    <a:schemeClr val="accent1">
                      <a:lumMod val="50000"/>
                    </a:schemeClr>
                  </a:solidFill>
                </a:rPr>
                <a:t>stainings</a:t>
              </a:r>
              <a:r>
                <a:rPr lang="it-IT" dirty="0">
                  <a:solidFill>
                    <a:schemeClr val="accent1">
                      <a:lumMod val="50000"/>
                    </a:schemeClr>
                  </a:solidFill>
                </a:rPr>
                <a:t> and </a:t>
              </a:r>
              <a:r>
                <a:rPr lang="it-IT" dirty="0" err="1">
                  <a:solidFill>
                    <a:schemeClr val="accent1">
                      <a:lumMod val="50000"/>
                    </a:schemeClr>
                  </a:solidFill>
                </a:rPr>
                <a:t>immunodetections</a:t>
              </a:r>
              <a:r>
                <a:rPr lang="it-IT" dirty="0">
                  <a:solidFill>
                    <a:schemeClr val="accent1">
                      <a:lumMod val="50000"/>
                    </a:schemeClr>
                  </a:solidFill>
                </a:rPr>
                <a:t>) on </a:t>
              </a:r>
              <a:r>
                <a:rPr lang="it-IT" dirty="0" err="1">
                  <a:solidFill>
                    <a:schemeClr val="accent1">
                      <a:lumMod val="50000"/>
                    </a:schemeClr>
                  </a:solidFill>
                </a:rPr>
                <a:t>cellular</a:t>
              </a:r>
              <a:r>
                <a:rPr lang="it-IT" dirty="0">
                  <a:solidFill>
                    <a:schemeClr val="accent1">
                      <a:lumMod val="50000"/>
                    </a:schemeClr>
                  </a:solidFill>
                </a:rPr>
                <a:t> and </a:t>
              </a:r>
              <a:r>
                <a:rPr lang="it-IT" dirty="0" err="1">
                  <a:solidFill>
                    <a:schemeClr val="accent1">
                      <a:lumMod val="50000"/>
                    </a:schemeClr>
                  </a:solidFill>
                </a:rPr>
                <a:t>animal</a:t>
              </a:r>
              <a:r>
                <a:rPr lang="it-IT" dirty="0">
                  <a:solidFill>
                    <a:schemeClr val="accent1">
                      <a:lumMod val="50000"/>
                    </a:schemeClr>
                  </a:solidFill>
                </a:rPr>
                <a:t> samples to </a:t>
              </a:r>
              <a:r>
                <a:rPr lang="it-IT" dirty="0" err="1">
                  <a:solidFill>
                    <a:schemeClr val="accent1">
                      <a:lumMod val="50000"/>
                    </a:schemeClr>
                  </a:solidFill>
                </a:rPr>
                <a:t>unravel</a:t>
              </a:r>
              <a:r>
                <a:rPr lang="it-IT" dirty="0">
                  <a:solidFill>
                    <a:schemeClr val="accent1">
                      <a:lumMod val="50000"/>
                    </a:schemeClr>
                  </a:solidFill>
                </a:rPr>
                <a:t> the </a:t>
              </a:r>
              <a:r>
                <a:rPr lang="it-IT" dirty="0" err="1">
                  <a:solidFill>
                    <a:schemeClr val="accent1">
                      <a:lumMod val="50000"/>
                    </a:schemeClr>
                  </a:solidFill>
                </a:rPr>
                <a:t>biomolecular</a:t>
              </a:r>
              <a:r>
                <a:rPr lang="it-IT" dirty="0">
                  <a:solidFill>
                    <a:schemeClr val="accent1">
                      <a:lumMod val="50000"/>
                    </a:schemeClr>
                  </a:solidFill>
                </a:rPr>
                <a:t> </a:t>
              </a:r>
              <a:r>
                <a:rPr lang="it-IT" dirty="0" err="1">
                  <a:solidFill>
                    <a:schemeClr val="accent1">
                      <a:lumMod val="50000"/>
                    </a:schemeClr>
                  </a:solidFill>
                </a:rPr>
                <a:t>mechanisms</a:t>
              </a:r>
              <a:r>
                <a:rPr lang="it-IT" dirty="0">
                  <a:solidFill>
                    <a:schemeClr val="accent1">
                      <a:lumMod val="50000"/>
                    </a:schemeClr>
                  </a:solidFill>
                </a:rPr>
                <a:t> </a:t>
              </a:r>
              <a:r>
                <a:rPr lang="it-IT" dirty="0" err="1">
                  <a:solidFill>
                    <a:schemeClr val="accent1">
                      <a:lumMod val="50000"/>
                    </a:schemeClr>
                  </a:solidFill>
                </a:rPr>
                <a:t>underlying</a:t>
              </a:r>
              <a:r>
                <a:rPr lang="it-IT" dirty="0">
                  <a:solidFill>
                    <a:schemeClr val="accent1">
                      <a:lumMod val="50000"/>
                    </a:schemeClr>
                  </a:solidFill>
                </a:rPr>
                <a:t> acute </a:t>
              </a:r>
              <a:r>
                <a:rPr lang="it-IT" dirty="0" err="1">
                  <a:solidFill>
                    <a:schemeClr val="accent1">
                      <a:lumMod val="50000"/>
                    </a:schemeClr>
                  </a:solidFill>
                </a:rPr>
                <a:t>inflammatory</a:t>
              </a:r>
              <a:r>
                <a:rPr lang="it-IT" dirty="0">
                  <a:solidFill>
                    <a:schemeClr val="accent1">
                      <a:lumMod val="50000"/>
                    </a:schemeClr>
                  </a:solidFill>
                </a:rPr>
                <a:t> </a:t>
              </a:r>
              <a:r>
                <a:rPr lang="it-IT" dirty="0" err="1">
                  <a:solidFill>
                    <a:schemeClr val="accent1">
                      <a:lumMod val="50000"/>
                    </a:schemeClr>
                  </a:solidFill>
                </a:rPr>
                <a:t>damages</a:t>
              </a:r>
              <a:r>
                <a:rPr lang="it-IT" dirty="0">
                  <a:solidFill>
                    <a:schemeClr val="accent1">
                      <a:lumMod val="50000"/>
                    </a:schemeClr>
                  </a:solidFill>
                </a:rPr>
                <a:t> and </a:t>
              </a:r>
              <a:r>
                <a:rPr lang="it-IT" dirty="0" err="1">
                  <a:solidFill>
                    <a:schemeClr val="accent1">
                      <a:lumMod val="50000"/>
                    </a:schemeClr>
                  </a:solidFill>
                </a:rPr>
                <a:t>blood</a:t>
              </a:r>
              <a:r>
                <a:rPr lang="it-IT" dirty="0">
                  <a:solidFill>
                    <a:schemeClr val="accent1">
                      <a:lumMod val="50000"/>
                    </a:schemeClr>
                  </a:solidFill>
                </a:rPr>
                <a:t>-brain </a:t>
              </a:r>
              <a:r>
                <a:rPr lang="it-IT" dirty="0" err="1">
                  <a:solidFill>
                    <a:schemeClr val="accent1">
                      <a:lumMod val="50000"/>
                    </a:schemeClr>
                  </a:solidFill>
                </a:rPr>
                <a:t>barrier</a:t>
              </a:r>
              <a:r>
                <a:rPr lang="it-IT" dirty="0">
                  <a:solidFill>
                    <a:schemeClr val="accent1">
                      <a:lumMod val="50000"/>
                    </a:schemeClr>
                  </a:solidFill>
                </a:rPr>
                <a:t> impairments.</a:t>
              </a:r>
              <a:endParaRPr lang="it-IT" dirty="0"/>
            </a:p>
          </p:txBody>
        </p:sp>
        <p:grpSp>
          <p:nvGrpSpPr>
            <p:cNvPr id="17" name="Gruppo 16">
              <a:extLst>
                <a:ext uri="{FF2B5EF4-FFF2-40B4-BE49-F238E27FC236}">
                  <a16:creationId xmlns:a16="http://schemas.microsoft.com/office/drawing/2014/main" id="{50315345-3D55-8EE8-F5AA-B87C6EE4F076}"/>
                </a:ext>
              </a:extLst>
            </p:cNvPr>
            <p:cNvGrpSpPr/>
            <p:nvPr/>
          </p:nvGrpSpPr>
          <p:grpSpPr>
            <a:xfrm>
              <a:off x="4123909" y="895572"/>
              <a:ext cx="7904413" cy="1698141"/>
              <a:chOff x="4123909" y="617075"/>
              <a:chExt cx="8168536" cy="1698141"/>
            </a:xfrm>
          </p:grpSpPr>
          <p:grpSp>
            <p:nvGrpSpPr>
              <p:cNvPr id="22" name="Gruppo 21">
                <a:extLst>
                  <a:ext uri="{FF2B5EF4-FFF2-40B4-BE49-F238E27FC236}">
                    <a16:creationId xmlns:a16="http://schemas.microsoft.com/office/drawing/2014/main" id="{9299E03F-DF27-54E4-FD93-AB57AF358FBD}"/>
                  </a:ext>
                </a:extLst>
              </p:cNvPr>
              <p:cNvGrpSpPr/>
              <p:nvPr/>
            </p:nvGrpSpPr>
            <p:grpSpPr>
              <a:xfrm>
                <a:off x="4123909" y="617075"/>
                <a:ext cx="8168536" cy="1698141"/>
                <a:chOff x="4123909" y="-274181"/>
                <a:chExt cx="8168536" cy="1698141"/>
              </a:xfrm>
            </p:grpSpPr>
            <p:sp>
              <p:nvSpPr>
                <p:cNvPr id="5" name="CasellaDiTesto 4">
                  <a:extLst>
                    <a:ext uri="{FF2B5EF4-FFF2-40B4-BE49-F238E27FC236}">
                      <a16:creationId xmlns:a16="http://schemas.microsoft.com/office/drawing/2014/main" id="{79F65076-4C7F-25DB-D64D-22E9C9C6362A}"/>
                    </a:ext>
                  </a:extLst>
                </p:cNvPr>
                <p:cNvSpPr txBox="1"/>
                <p:nvPr/>
              </p:nvSpPr>
              <p:spPr>
                <a:xfrm>
                  <a:off x="4123909" y="1054628"/>
                  <a:ext cx="8168536" cy="369332"/>
                </a:xfrm>
                <a:prstGeom prst="rect">
                  <a:avLst/>
                </a:prstGeom>
                <a:noFill/>
              </p:spPr>
              <p:txBody>
                <a:bodyPr wrap="square" rtlCol="0">
                  <a:spAutoFit/>
                </a:bodyPr>
                <a:lstStyle/>
                <a:p>
                  <a:endParaRPr lang="it-IT" dirty="0">
                    <a:solidFill>
                      <a:schemeClr val="accent1">
                        <a:lumMod val="50000"/>
                      </a:schemeClr>
                    </a:solidFill>
                  </a:endParaRPr>
                </a:p>
              </p:txBody>
            </p:sp>
            <p:sp>
              <p:nvSpPr>
                <p:cNvPr id="6" name="CasellaDiTesto 13">
                  <a:extLst>
                    <a:ext uri="{FF2B5EF4-FFF2-40B4-BE49-F238E27FC236}">
                      <a16:creationId xmlns:a16="http://schemas.microsoft.com/office/drawing/2014/main" id="{36A25F36-A47F-FC22-C6DC-990C3FEB47F4}"/>
                    </a:ext>
                  </a:extLst>
                </p:cNvPr>
                <p:cNvSpPr txBox="1"/>
                <p:nvPr/>
              </p:nvSpPr>
              <p:spPr>
                <a:xfrm>
                  <a:off x="4627135" y="-274181"/>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grpSp>
          <p:sp>
            <p:nvSpPr>
              <p:cNvPr id="11" name="CasellaDiTesto 10">
                <a:extLst>
                  <a:ext uri="{FF2B5EF4-FFF2-40B4-BE49-F238E27FC236}">
                    <a16:creationId xmlns:a16="http://schemas.microsoft.com/office/drawing/2014/main" id="{05B34732-5132-ADCC-6434-1BE160EE479C}"/>
                  </a:ext>
                </a:extLst>
              </p:cNvPr>
              <p:cNvSpPr txBox="1"/>
              <p:nvPr/>
            </p:nvSpPr>
            <p:spPr>
              <a:xfrm>
                <a:off x="4324172" y="1231168"/>
                <a:ext cx="772507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endParaRPr>
              </a:p>
            </p:txBody>
          </p:sp>
        </p:grpSp>
        <p:sp>
          <p:nvSpPr>
            <p:cNvPr id="28" name="CasellaDiTesto 27">
              <a:extLst>
                <a:ext uri="{FF2B5EF4-FFF2-40B4-BE49-F238E27FC236}">
                  <a16:creationId xmlns:a16="http://schemas.microsoft.com/office/drawing/2014/main" id="{3FC54986-867C-A59D-69E9-055EE82E04E5}"/>
                </a:ext>
              </a:extLst>
            </p:cNvPr>
            <p:cNvSpPr txBox="1"/>
            <p:nvPr/>
          </p:nvSpPr>
          <p:spPr>
            <a:xfrm>
              <a:off x="4123909" y="4104000"/>
              <a:ext cx="7592743" cy="923330"/>
            </a:xfrm>
            <a:prstGeom prst="rect">
              <a:avLst/>
            </a:prstGeom>
            <a:noFill/>
          </p:spPr>
          <p:txBody>
            <a:bodyPr wrap="square">
              <a:spAutoFit/>
            </a:bodyPr>
            <a:lstStyle/>
            <a:p>
              <a:pPr algn="just"/>
              <a:r>
                <a:rPr lang="it-IT" dirty="0">
                  <a:solidFill>
                    <a:schemeClr val="accent1">
                      <a:lumMod val="50000"/>
                    </a:schemeClr>
                  </a:solidFill>
                </a:rPr>
                <a:t>The project </a:t>
              </a:r>
              <a:r>
                <a:rPr lang="it-IT" dirty="0" err="1">
                  <a:solidFill>
                    <a:schemeClr val="accent1">
                      <a:lumMod val="50000"/>
                    </a:schemeClr>
                  </a:solidFill>
                </a:rPr>
                <a:t>aims</a:t>
              </a:r>
              <a:r>
                <a:rPr lang="it-IT" dirty="0">
                  <a:solidFill>
                    <a:schemeClr val="accent1">
                      <a:lumMod val="50000"/>
                    </a:schemeClr>
                  </a:solidFill>
                </a:rPr>
                <a:t> to </a:t>
              </a:r>
              <a:r>
                <a:rPr lang="it-IT" dirty="0" err="1">
                  <a:solidFill>
                    <a:schemeClr val="accent1">
                      <a:lumMod val="50000"/>
                    </a:schemeClr>
                  </a:solidFill>
                </a:rPr>
                <a:t>identify</a:t>
              </a:r>
              <a:r>
                <a:rPr lang="it-IT" dirty="0">
                  <a:solidFill>
                    <a:schemeClr val="accent1">
                      <a:lumMod val="50000"/>
                    </a:schemeClr>
                  </a:solidFill>
                </a:rPr>
                <a:t> new </a:t>
              </a:r>
              <a:r>
                <a:rPr lang="it-IT" dirty="0" err="1">
                  <a:solidFill>
                    <a:schemeClr val="accent1">
                      <a:lumMod val="50000"/>
                    </a:schemeClr>
                  </a:solidFill>
                </a:rPr>
                <a:t>pharmacological</a:t>
              </a:r>
              <a:r>
                <a:rPr lang="it-IT" dirty="0">
                  <a:solidFill>
                    <a:schemeClr val="accent1">
                      <a:lumMod val="50000"/>
                    </a:schemeClr>
                  </a:solidFill>
                </a:rPr>
                <a:t> targets to </a:t>
              </a:r>
              <a:r>
                <a:rPr lang="it-IT" dirty="0" err="1">
                  <a:solidFill>
                    <a:schemeClr val="accent1">
                      <a:lumMod val="50000"/>
                    </a:schemeClr>
                  </a:solidFill>
                </a:rPr>
                <a:t>counteract</a:t>
              </a:r>
              <a:r>
                <a:rPr lang="it-IT" dirty="0">
                  <a:solidFill>
                    <a:schemeClr val="accent1">
                      <a:lumMod val="50000"/>
                    </a:schemeClr>
                  </a:solidFill>
                </a:rPr>
                <a:t> the </a:t>
              </a:r>
              <a:r>
                <a:rPr lang="it-IT" dirty="0" err="1">
                  <a:solidFill>
                    <a:schemeClr val="accent1">
                      <a:lumMod val="50000"/>
                    </a:schemeClr>
                  </a:solidFill>
                </a:rPr>
                <a:t>multi-organ</a:t>
              </a:r>
              <a:r>
                <a:rPr lang="it-IT" dirty="0">
                  <a:solidFill>
                    <a:schemeClr val="accent1">
                      <a:lumMod val="50000"/>
                    </a:schemeClr>
                  </a:solidFill>
                </a:rPr>
                <a:t> </a:t>
              </a:r>
              <a:r>
                <a:rPr lang="it-IT" dirty="0" err="1">
                  <a:solidFill>
                    <a:schemeClr val="accent1">
                      <a:lumMod val="50000"/>
                    </a:schemeClr>
                  </a:solidFill>
                </a:rPr>
                <a:t>failure</a:t>
              </a:r>
              <a:r>
                <a:rPr lang="it-IT" dirty="0">
                  <a:solidFill>
                    <a:schemeClr val="accent1">
                      <a:lumMod val="50000"/>
                    </a:schemeClr>
                  </a:solidFill>
                </a:rPr>
                <a:t> </a:t>
              </a:r>
              <a:r>
                <a:rPr lang="it-IT" dirty="0" err="1">
                  <a:solidFill>
                    <a:schemeClr val="accent1">
                      <a:lumMod val="50000"/>
                    </a:schemeClr>
                  </a:solidFill>
                </a:rPr>
                <a:t>induced</a:t>
              </a:r>
              <a:r>
                <a:rPr lang="it-IT" dirty="0">
                  <a:solidFill>
                    <a:schemeClr val="accent1">
                      <a:lumMod val="50000"/>
                    </a:schemeClr>
                  </a:solidFill>
                </a:rPr>
                <a:t> by </a:t>
              </a:r>
              <a:r>
                <a:rPr lang="it-IT" dirty="0" err="1">
                  <a:solidFill>
                    <a:schemeClr val="accent1">
                      <a:lumMod val="50000"/>
                    </a:schemeClr>
                  </a:solidFill>
                </a:rPr>
                <a:t>sepsis</a:t>
              </a:r>
              <a:r>
                <a:rPr lang="it-IT" dirty="0">
                  <a:solidFill>
                    <a:schemeClr val="accent1">
                      <a:lumMod val="50000"/>
                    </a:schemeClr>
                  </a:solidFill>
                </a:rPr>
                <a:t>, </a:t>
              </a:r>
              <a:r>
                <a:rPr lang="it-IT" dirty="0" err="1">
                  <a:solidFill>
                    <a:schemeClr val="accent1">
                      <a:lumMod val="50000"/>
                    </a:schemeClr>
                  </a:solidFill>
                </a:rPr>
                <a:t>focusing</a:t>
              </a:r>
              <a:r>
                <a:rPr lang="it-IT" dirty="0">
                  <a:solidFill>
                    <a:schemeClr val="accent1">
                      <a:lumMod val="50000"/>
                    </a:schemeClr>
                  </a:solidFill>
                </a:rPr>
                <a:t> on the impact of </a:t>
              </a:r>
              <a:r>
                <a:rPr lang="it-IT" u="sng" dirty="0" err="1">
                  <a:solidFill>
                    <a:schemeClr val="accent1">
                      <a:lumMod val="50000"/>
                    </a:schemeClr>
                  </a:solidFill>
                </a:rPr>
                <a:t>sepsis</a:t>
              </a:r>
              <a:r>
                <a:rPr lang="it-IT" u="sng" dirty="0">
                  <a:solidFill>
                    <a:schemeClr val="accent1">
                      <a:lumMod val="50000"/>
                    </a:schemeClr>
                  </a:solidFill>
                </a:rPr>
                <a:t> </a:t>
              </a:r>
              <a:r>
                <a:rPr lang="it-IT" dirty="0">
                  <a:solidFill>
                    <a:schemeClr val="accent1">
                      <a:lumMod val="50000"/>
                    </a:schemeClr>
                  </a:solidFill>
                </a:rPr>
                <a:t>on </a:t>
              </a:r>
              <a:r>
                <a:rPr lang="it-IT" dirty="0" err="1">
                  <a:solidFill>
                    <a:schemeClr val="accent1">
                      <a:lumMod val="50000"/>
                    </a:schemeClr>
                  </a:solidFill>
                </a:rPr>
                <a:t>central</a:t>
              </a:r>
              <a:r>
                <a:rPr lang="it-IT" dirty="0">
                  <a:solidFill>
                    <a:schemeClr val="accent1">
                      <a:lumMod val="50000"/>
                    </a:schemeClr>
                  </a:solidFill>
                </a:rPr>
                <a:t> </a:t>
              </a:r>
              <a:r>
                <a:rPr lang="it-IT" dirty="0" err="1">
                  <a:solidFill>
                    <a:schemeClr val="accent1">
                      <a:lumMod val="50000"/>
                    </a:schemeClr>
                  </a:solidFill>
                </a:rPr>
                <a:t>nervous</a:t>
              </a:r>
              <a:r>
                <a:rPr lang="it-IT" dirty="0">
                  <a:solidFill>
                    <a:schemeClr val="accent1">
                      <a:lumMod val="50000"/>
                    </a:schemeClr>
                  </a:solidFill>
                </a:rPr>
                <a:t> system disorders and </a:t>
              </a:r>
              <a:r>
                <a:rPr lang="it-IT" dirty="0" err="1">
                  <a:solidFill>
                    <a:schemeClr val="accent1">
                      <a:lumMod val="50000"/>
                    </a:schemeClr>
                  </a:solidFill>
                </a:rPr>
                <a:t>blood</a:t>
              </a:r>
              <a:r>
                <a:rPr lang="it-IT" dirty="0">
                  <a:solidFill>
                    <a:schemeClr val="accent1">
                      <a:lumMod val="50000"/>
                    </a:schemeClr>
                  </a:solidFill>
                </a:rPr>
                <a:t> brain </a:t>
              </a:r>
              <a:r>
                <a:rPr lang="it-IT" dirty="0" err="1">
                  <a:solidFill>
                    <a:schemeClr val="accent1">
                      <a:lumMod val="50000"/>
                    </a:schemeClr>
                  </a:solidFill>
                </a:rPr>
                <a:t>barrier</a:t>
              </a:r>
              <a:r>
                <a:rPr lang="it-IT" dirty="0">
                  <a:solidFill>
                    <a:schemeClr val="accent1">
                      <a:lumMod val="50000"/>
                    </a:schemeClr>
                  </a:solidFill>
                </a:rPr>
                <a:t> </a:t>
              </a:r>
              <a:r>
                <a:rPr lang="it-IT" dirty="0" err="1">
                  <a:solidFill>
                    <a:schemeClr val="accent1">
                      <a:lumMod val="50000"/>
                    </a:schemeClr>
                  </a:solidFill>
                </a:rPr>
                <a:t>integrity</a:t>
              </a:r>
              <a:r>
                <a:rPr lang="it-IT" dirty="0">
                  <a:solidFill>
                    <a:schemeClr val="accent1">
                      <a:lumMod val="50000"/>
                    </a:schemeClr>
                  </a:solidFill>
                </a:rPr>
                <a:t>.</a:t>
              </a:r>
            </a:p>
          </p:txBody>
        </p:sp>
        <p:sp>
          <p:nvSpPr>
            <p:cNvPr id="32" name="CasellaDiTesto 31">
              <a:extLst>
                <a:ext uri="{FF2B5EF4-FFF2-40B4-BE49-F238E27FC236}">
                  <a16:creationId xmlns:a16="http://schemas.microsoft.com/office/drawing/2014/main" id="{A795739E-90A4-8356-0BC0-A00E7DDFEBEE}"/>
                </a:ext>
              </a:extLst>
            </p:cNvPr>
            <p:cNvSpPr txBox="1"/>
            <p:nvPr/>
          </p:nvSpPr>
          <p:spPr>
            <a:xfrm>
              <a:off x="4123909" y="3839024"/>
              <a:ext cx="61462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srgbClr val="156082">
                      <a:lumMod val="50000"/>
                    </a:srgbClr>
                  </a:solidFill>
                  <a:effectLst/>
                  <a:uLnTx/>
                  <a:uFillTx/>
                  <a:ea typeface="+mn-ea"/>
                  <a:cs typeface="+mn-cs"/>
                </a:rPr>
                <a:t>Drug targeting of </a:t>
              </a:r>
              <a:r>
                <a:rPr kumimoji="0" lang="it-IT" b="1" i="0" u="none" strike="noStrike" kern="1200" cap="none" spc="0" normalizeH="0" baseline="0" noProof="0" dirty="0" err="1">
                  <a:ln>
                    <a:noFill/>
                  </a:ln>
                  <a:solidFill>
                    <a:srgbClr val="156082">
                      <a:lumMod val="50000"/>
                    </a:srgbClr>
                  </a:solidFill>
                  <a:effectLst/>
                  <a:uLnTx/>
                  <a:uFillTx/>
                  <a:ea typeface="+mn-ea"/>
                  <a:cs typeface="+mn-cs"/>
                </a:rPr>
                <a:t>sepsis-related</a:t>
              </a:r>
              <a:r>
                <a:rPr kumimoji="0" lang="it-IT" b="1" i="0" u="none" strike="noStrike" kern="1200" cap="none" spc="0" normalizeH="0" baseline="0" noProof="0" dirty="0">
                  <a:ln>
                    <a:noFill/>
                  </a:ln>
                  <a:solidFill>
                    <a:srgbClr val="156082">
                      <a:lumMod val="50000"/>
                    </a:srgbClr>
                  </a:solidFill>
                  <a:effectLst/>
                  <a:uLnTx/>
                  <a:uFillTx/>
                  <a:ea typeface="+mn-ea"/>
                  <a:cs typeface="+mn-cs"/>
                </a:rPr>
                <a:t> </a:t>
              </a:r>
              <a:r>
                <a:rPr kumimoji="0" lang="it-IT" b="1" i="0" u="none" strike="noStrike" kern="1200" cap="none" spc="0" normalizeH="0" baseline="0" noProof="0" dirty="0" err="1">
                  <a:ln>
                    <a:noFill/>
                  </a:ln>
                  <a:solidFill>
                    <a:srgbClr val="156082">
                      <a:lumMod val="50000"/>
                    </a:srgbClr>
                  </a:solidFill>
                  <a:effectLst/>
                  <a:uLnTx/>
                  <a:uFillTx/>
                  <a:ea typeface="+mn-ea"/>
                  <a:cs typeface="+mn-cs"/>
                </a:rPr>
                <a:t>encephalopathy</a:t>
              </a:r>
              <a:endParaRPr kumimoji="0" lang="it-IT" b="1" i="0" u="none" strike="noStrike" kern="1200" cap="none" spc="0" normalizeH="0" baseline="0" noProof="0" dirty="0">
                <a:ln>
                  <a:noFill/>
                </a:ln>
                <a:solidFill>
                  <a:srgbClr val="156082">
                    <a:lumMod val="50000"/>
                  </a:srgbClr>
                </a:solidFill>
                <a:effectLst/>
                <a:uLnTx/>
                <a:uFillTx/>
                <a:ea typeface="+mn-ea"/>
                <a:cs typeface="+mn-cs"/>
              </a:endParaRPr>
            </a:p>
          </p:txBody>
        </p:sp>
        <p:sp>
          <p:nvSpPr>
            <p:cNvPr id="53" name="CasellaDiTesto 13">
              <a:extLst>
                <a:ext uri="{FF2B5EF4-FFF2-40B4-BE49-F238E27FC236}">
                  <a16:creationId xmlns:a16="http://schemas.microsoft.com/office/drawing/2014/main" id="{3BBFFF87-8FEC-E21B-1393-40FEFB0311D2}"/>
                </a:ext>
              </a:extLst>
            </p:cNvPr>
            <p:cNvSpPr txBox="1"/>
            <p:nvPr/>
          </p:nvSpPr>
          <p:spPr>
            <a:xfrm>
              <a:off x="5218466" y="3420000"/>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grpSp>
    </p:spTree>
    <p:extLst>
      <p:ext uri="{BB962C8B-B14F-4D97-AF65-F5344CB8AC3E}">
        <p14:creationId xmlns:p14="http://schemas.microsoft.com/office/powerpoint/2010/main" val="21588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123909" y="1351082"/>
            <a:ext cx="8068091" cy="3128545"/>
            <a:chOff x="800608" y="1773567"/>
            <a:chExt cx="12052626" cy="4558405"/>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7">
              <a:extLst>
                <a:ext uri="{FF2B5EF4-FFF2-40B4-BE49-F238E27FC236}">
                  <a16:creationId xmlns:a16="http://schemas.microsoft.com/office/drawing/2014/main" id="{F7C587EE-C272-17FF-2C37-92003E577F28}"/>
                </a:ext>
              </a:extLst>
            </p:cNvPr>
            <p:cNvSpPr txBox="1"/>
            <p:nvPr/>
          </p:nvSpPr>
          <p:spPr>
            <a:xfrm>
              <a:off x="2477729" y="3195484"/>
              <a:ext cx="8563897" cy="3136488"/>
            </a:xfrm>
            <a:prstGeom prst="rect">
              <a:avLst/>
            </a:prstGeom>
            <a:noFill/>
            <a:ln>
              <a:no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3A13DA4-35A4-5CEA-7F5B-E8B3DB2CE35E}"/>
                </a:ext>
              </a:extLst>
            </p:cNvPr>
            <p:cNvSpPr txBox="1"/>
            <p:nvPr/>
          </p:nvSpPr>
          <p:spPr>
            <a:xfrm>
              <a:off x="800608" y="3011144"/>
              <a:ext cx="12052626" cy="941728"/>
            </a:xfrm>
            <a:prstGeom prst="rect">
              <a:avLst/>
            </a:prstGeom>
            <a:noFill/>
          </p:spPr>
          <p:txBody>
            <a:bodyPr wrap="square" rtlCol="0">
              <a:sp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a:t>
              </a:r>
              <a:endParaRPr lang="it-IT"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pic>
        <p:nvPicPr>
          <p:cNvPr id="2" name="Immagine 1" descr="Immagine che contiene vestiti, persona, sorriso, uomo&#10;&#10;Descrizione generata automaticamente">
            <a:extLst>
              <a:ext uri="{FF2B5EF4-FFF2-40B4-BE49-F238E27FC236}">
                <a16:creationId xmlns:a16="http://schemas.microsoft.com/office/drawing/2014/main" id="{73B7DF1F-2570-126C-09C9-937E1E26A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916" y="2741137"/>
            <a:ext cx="2016000" cy="2090249"/>
          </a:xfrm>
          <a:prstGeom prst="rect">
            <a:avLst/>
          </a:prstGeom>
        </p:spPr>
      </p:pic>
      <p:sp>
        <p:nvSpPr>
          <p:cNvPr id="13" name="CasellaDiTesto 12">
            <a:extLst>
              <a:ext uri="{FF2B5EF4-FFF2-40B4-BE49-F238E27FC236}">
                <a16:creationId xmlns:a16="http://schemas.microsoft.com/office/drawing/2014/main" id="{5862EC57-BC57-588F-2ED9-280D77BD23AC}"/>
              </a:ext>
            </a:extLst>
          </p:cNvPr>
          <p:cNvSpPr txBox="1"/>
          <p:nvPr/>
        </p:nvSpPr>
        <p:spPr>
          <a:xfrm>
            <a:off x="4320000" y="3885472"/>
            <a:ext cx="7717557" cy="369332"/>
          </a:xfrm>
          <a:prstGeom prst="rect">
            <a:avLst/>
          </a:prstGeom>
          <a:noFill/>
        </p:spPr>
        <p:txBody>
          <a:bodyPr wrap="square">
            <a:spAutoFit/>
          </a:bodyPr>
          <a:lstStyle/>
          <a:p>
            <a:r>
              <a:rPr lang="it-IT" sz="1800" b="1" dirty="0">
                <a:solidFill>
                  <a:schemeClr val="accent1">
                    <a:lumMod val="50000"/>
                  </a:schemeClr>
                </a:solidFill>
                <a:latin typeface="-webkit-standard"/>
              </a:rPr>
              <a:t>Impact of </a:t>
            </a:r>
            <a:r>
              <a:rPr lang="it-IT" sz="1800" b="1" dirty="0" err="1">
                <a:solidFill>
                  <a:schemeClr val="accent1">
                    <a:lumMod val="50000"/>
                  </a:schemeClr>
                </a:solidFill>
                <a:latin typeface="-webkit-standard"/>
              </a:rPr>
              <a:t>diet</a:t>
            </a:r>
            <a:r>
              <a:rPr lang="it-IT" sz="1800" b="1" dirty="0">
                <a:solidFill>
                  <a:schemeClr val="accent1">
                    <a:lumMod val="50000"/>
                  </a:schemeClr>
                </a:solidFill>
                <a:latin typeface="-webkit-standard"/>
              </a:rPr>
              <a:t> on brain </a:t>
            </a:r>
            <a:r>
              <a:rPr lang="it-IT" sz="1800" b="1" dirty="0" err="1">
                <a:solidFill>
                  <a:schemeClr val="accent1">
                    <a:lumMod val="50000"/>
                  </a:schemeClr>
                </a:solidFill>
                <a:latin typeface="-webkit-standard"/>
              </a:rPr>
              <a:t>glucose</a:t>
            </a:r>
            <a:r>
              <a:rPr lang="it-IT" sz="1800" b="1" dirty="0">
                <a:solidFill>
                  <a:schemeClr val="accent1">
                    <a:lumMod val="50000"/>
                  </a:schemeClr>
                </a:solidFill>
                <a:latin typeface="-webkit-standard"/>
              </a:rPr>
              <a:t> </a:t>
            </a:r>
            <a:r>
              <a:rPr lang="it-IT" sz="1800" b="1" dirty="0" err="1">
                <a:solidFill>
                  <a:schemeClr val="accent1">
                    <a:lumMod val="50000"/>
                  </a:schemeClr>
                </a:solidFill>
                <a:latin typeface="-webkit-standard"/>
              </a:rPr>
              <a:t>metabolism</a:t>
            </a:r>
            <a:r>
              <a:rPr lang="it-IT" sz="1800" b="1" dirty="0">
                <a:solidFill>
                  <a:schemeClr val="accent1">
                    <a:lumMod val="50000"/>
                  </a:schemeClr>
                </a:solidFill>
                <a:latin typeface="-webkit-standard"/>
              </a:rPr>
              <a:t> and cognitive impairments</a:t>
            </a:r>
            <a:endParaRPr lang="it-IT" dirty="0"/>
          </a:p>
        </p:txBody>
      </p:sp>
      <p:grpSp>
        <p:nvGrpSpPr>
          <p:cNvPr id="27" name="Gruppo 26">
            <a:extLst>
              <a:ext uri="{FF2B5EF4-FFF2-40B4-BE49-F238E27FC236}">
                <a16:creationId xmlns:a16="http://schemas.microsoft.com/office/drawing/2014/main" id="{CD0BF23F-85B4-3885-B329-039E9B765D25}"/>
              </a:ext>
            </a:extLst>
          </p:cNvPr>
          <p:cNvGrpSpPr/>
          <p:nvPr/>
        </p:nvGrpSpPr>
        <p:grpSpPr>
          <a:xfrm>
            <a:off x="3963894" y="999663"/>
            <a:ext cx="8168536" cy="4340666"/>
            <a:chOff x="4123909" y="1021853"/>
            <a:chExt cx="8168536" cy="4340666"/>
          </a:xfrm>
        </p:grpSpPr>
        <p:grpSp>
          <p:nvGrpSpPr>
            <p:cNvPr id="17" name="Gruppo 16">
              <a:extLst>
                <a:ext uri="{FF2B5EF4-FFF2-40B4-BE49-F238E27FC236}">
                  <a16:creationId xmlns:a16="http://schemas.microsoft.com/office/drawing/2014/main" id="{50315345-3D55-8EE8-F5AA-B87C6EE4F076}"/>
                </a:ext>
              </a:extLst>
            </p:cNvPr>
            <p:cNvGrpSpPr/>
            <p:nvPr/>
          </p:nvGrpSpPr>
          <p:grpSpPr>
            <a:xfrm>
              <a:off x="4123909" y="1021853"/>
              <a:ext cx="8168536" cy="3408064"/>
              <a:chOff x="4123909" y="743356"/>
              <a:chExt cx="8168536" cy="3408064"/>
            </a:xfrm>
          </p:grpSpPr>
          <p:grpSp>
            <p:nvGrpSpPr>
              <p:cNvPr id="22" name="Gruppo 21">
                <a:extLst>
                  <a:ext uri="{FF2B5EF4-FFF2-40B4-BE49-F238E27FC236}">
                    <a16:creationId xmlns:a16="http://schemas.microsoft.com/office/drawing/2014/main" id="{9299E03F-DF27-54E4-FD93-AB57AF358FBD}"/>
                  </a:ext>
                </a:extLst>
              </p:cNvPr>
              <p:cNvGrpSpPr/>
              <p:nvPr/>
            </p:nvGrpSpPr>
            <p:grpSpPr>
              <a:xfrm>
                <a:off x="4123909" y="743356"/>
                <a:ext cx="8168536" cy="3408064"/>
                <a:chOff x="4123909" y="-147900"/>
                <a:chExt cx="8168536" cy="3408064"/>
              </a:xfrm>
            </p:grpSpPr>
            <p:sp>
              <p:nvSpPr>
                <p:cNvPr id="4" name="CasellaDiTesto 13">
                  <a:extLst>
                    <a:ext uri="{FF2B5EF4-FFF2-40B4-BE49-F238E27FC236}">
                      <a16:creationId xmlns:a16="http://schemas.microsoft.com/office/drawing/2014/main" id="{5E040F64-8482-AF9D-2808-894567C867D2}"/>
                    </a:ext>
                  </a:extLst>
                </p:cNvPr>
                <p:cNvSpPr txBox="1"/>
                <p:nvPr/>
              </p:nvSpPr>
              <p:spPr>
                <a:xfrm>
                  <a:off x="5413963" y="2272437"/>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
              <p:nvSpPr>
                <p:cNvPr id="5" name="CasellaDiTesto 4">
                  <a:extLst>
                    <a:ext uri="{FF2B5EF4-FFF2-40B4-BE49-F238E27FC236}">
                      <a16:creationId xmlns:a16="http://schemas.microsoft.com/office/drawing/2014/main" id="{79F65076-4C7F-25DB-D64D-22E9C9C6362A}"/>
                    </a:ext>
                  </a:extLst>
                </p:cNvPr>
                <p:cNvSpPr txBox="1"/>
                <p:nvPr/>
              </p:nvSpPr>
              <p:spPr>
                <a:xfrm>
                  <a:off x="4123909" y="1054628"/>
                  <a:ext cx="8168536" cy="369332"/>
                </a:xfrm>
                <a:prstGeom prst="rect">
                  <a:avLst/>
                </a:prstGeom>
                <a:noFill/>
              </p:spPr>
              <p:txBody>
                <a:bodyPr wrap="square" rtlCol="0">
                  <a:spAutoFit/>
                </a:bodyPr>
                <a:lstStyle/>
                <a:p>
                  <a:endParaRPr lang="it-IT" dirty="0">
                    <a:solidFill>
                      <a:schemeClr val="accent1">
                        <a:lumMod val="50000"/>
                      </a:schemeClr>
                    </a:solidFill>
                  </a:endParaRPr>
                </a:p>
              </p:txBody>
            </p:sp>
            <p:sp>
              <p:nvSpPr>
                <p:cNvPr id="6" name="CasellaDiTesto 13">
                  <a:extLst>
                    <a:ext uri="{FF2B5EF4-FFF2-40B4-BE49-F238E27FC236}">
                      <a16:creationId xmlns:a16="http://schemas.microsoft.com/office/drawing/2014/main" id="{36A25F36-A47F-FC22-C6DC-990C3FEB47F4}"/>
                    </a:ext>
                  </a:extLst>
                </p:cNvPr>
                <p:cNvSpPr txBox="1"/>
                <p:nvPr/>
              </p:nvSpPr>
              <p:spPr>
                <a:xfrm>
                  <a:off x="4922552" y="-147900"/>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21" name="CasellaDiTesto 20">
                  <a:extLst>
                    <a:ext uri="{FF2B5EF4-FFF2-40B4-BE49-F238E27FC236}">
                      <a16:creationId xmlns:a16="http://schemas.microsoft.com/office/drawing/2014/main" id="{32A084E8-1197-D6DD-964D-F50B7E91AE9B}"/>
                    </a:ext>
                  </a:extLst>
                </p:cNvPr>
                <p:cNvSpPr txBox="1"/>
                <p:nvPr/>
              </p:nvSpPr>
              <p:spPr>
                <a:xfrm>
                  <a:off x="4295790" y="2890832"/>
                  <a:ext cx="7639975" cy="369332"/>
                </a:xfrm>
                <a:prstGeom prst="rect">
                  <a:avLst/>
                </a:prstGeom>
                <a:noFill/>
              </p:spPr>
              <p:txBody>
                <a:bodyPr wrap="square">
                  <a:spAutoFit/>
                </a:bodyPr>
                <a:lstStyle/>
                <a:p>
                  <a:endParaRPr lang="it-IT" dirty="0">
                    <a:solidFill>
                      <a:schemeClr val="accent1">
                        <a:lumMod val="50000"/>
                      </a:schemeClr>
                    </a:solidFill>
                  </a:endParaRPr>
                </a:p>
              </p:txBody>
            </p:sp>
          </p:grpSp>
          <p:sp>
            <p:nvSpPr>
              <p:cNvPr id="11" name="CasellaDiTesto 10">
                <a:extLst>
                  <a:ext uri="{FF2B5EF4-FFF2-40B4-BE49-F238E27FC236}">
                    <a16:creationId xmlns:a16="http://schemas.microsoft.com/office/drawing/2014/main" id="{05B34732-5132-ADCC-6434-1BE160EE479C}"/>
                  </a:ext>
                </a:extLst>
              </p:cNvPr>
              <p:cNvSpPr txBox="1"/>
              <p:nvPr/>
            </p:nvSpPr>
            <p:spPr>
              <a:xfrm>
                <a:off x="4480015" y="1231168"/>
                <a:ext cx="7725074"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Students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will</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be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involved</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in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performing</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biomolecular</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assays</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including</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western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blot</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RT-</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qPCR</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histologic</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stainings</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and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immunodetections</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from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experimental</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models of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metaflammation</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to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identify</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en-US"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proteins involved in the progression of neurometabolic injury </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and the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effects</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of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their</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pharmacological</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targeting.</a:t>
                </a:r>
              </a:p>
            </p:txBody>
          </p:sp>
        </p:grpSp>
        <p:sp>
          <p:nvSpPr>
            <p:cNvPr id="16" name="CasellaDiTesto 15">
              <a:extLst>
                <a:ext uri="{FF2B5EF4-FFF2-40B4-BE49-F238E27FC236}">
                  <a16:creationId xmlns:a16="http://schemas.microsoft.com/office/drawing/2014/main" id="{1BAFEC85-2E6D-6D50-6AA3-5BAF59F03995}"/>
                </a:ext>
              </a:extLst>
            </p:cNvPr>
            <p:cNvSpPr txBox="1"/>
            <p:nvPr/>
          </p:nvSpPr>
          <p:spPr>
            <a:xfrm>
              <a:off x="4480015" y="4162190"/>
              <a:ext cx="7602190" cy="1200329"/>
            </a:xfrm>
            <a:prstGeom prst="rect">
              <a:avLst/>
            </a:prstGeom>
            <a:noFill/>
          </p:spPr>
          <p:txBody>
            <a:bodyPr wrap="square">
              <a:spAutoFit/>
            </a:bodyPr>
            <a:lstStyle/>
            <a:p>
              <a:pPr algn="just"/>
              <a:r>
                <a:rPr lang="en-US" dirty="0">
                  <a:solidFill>
                    <a:schemeClr val="accent1">
                      <a:lumMod val="50000"/>
                    </a:schemeClr>
                  </a:solidFill>
                </a:rPr>
                <a:t>The project aims to investigate the deleterious effects of the excessive consumption of hypercaloric diets, leading to a state of low-grade chronic inflammation (“</a:t>
              </a:r>
              <a:r>
                <a:rPr lang="en-US" dirty="0" err="1">
                  <a:solidFill>
                    <a:schemeClr val="accent1">
                      <a:lumMod val="50000"/>
                    </a:schemeClr>
                  </a:solidFill>
                </a:rPr>
                <a:t>metaflammation</a:t>
              </a:r>
              <a:r>
                <a:rPr lang="en-US" dirty="0">
                  <a:solidFill>
                    <a:schemeClr val="accent1">
                      <a:lumMod val="50000"/>
                    </a:schemeClr>
                  </a:solidFill>
                </a:rPr>
                <a:t>”) both in peripheral and central districts of the organism. </a:t>
              </a:r>
            </a:p>
          </p:txBody>
        </p:sp>
      </p:grpSp>
      <p:pic>
        <p:nvPicPr>
          <p:cNvPr id="23" name="Immagine 22" descr="Immagine che contiene macchina, Attrezzature mediche, Strumento scientifico, microscopio&#10;&#10;Descrizione generata automaticamente">
            <a:extLst>
              <a:ext uri="{FF2B5EF4-FFF2-40B4-BE49-F238E27FC236}">
                <a16:creationId xmlns:a16="http://schemas.microsoft.com/office/drawing/2014/main" id="{E514812C-F8FA-76A1-19ED-6731F68C181A}"/>
              </a:ext>
            </a:extLst>
          </p:cNvPr>
          <p:cNvPicPr>
            <a:picLocks noChangeAspect="1"/>
          </p:cNvPicPr>
          <p:nvPr/>
        </p:nvPicPr>
        <p:blipFill rotWithShape="1">
          <a:blip r:embed="rId7">
            <a:extLst>
              <a:ext uri="{28A0092B-C50C-407E-A947-70E740481C1C}">
                <a14:useLocalDpi xmlns:a14="http://schemas.microsoft.com/office/drawing/2010/main" val="0"/>
              </a:ext>
            </a:extLst>
          </a:blip>
          <a:srcRect l="27972" t="31147" r="21241" b="21814"/>
          <a:stretch/>
        </p:blipFill>
        <p:spPr>
          <a:xfrm>
            <a:off x="9972000" y="5292000"/>
            <a:ext cx="2054477" cy="1332000"/>
          </a:xfrm>
          <a:prstGeom prst="rect">
            <a:avLst/>
          </a:prstGeom>
        </p:spPr>
      </p:pic>
      <p:pic>
        <p:nvPicPr>
          <p:cNvPr id="24" name="Immagine 23">
            <a:extLst>
              <a:ext uri="{FF2B5EF4-FFF2-40B4-BE49-F238E27FC236}">
                <a16:creationId xmlns:a16="http://schemas.microsoft.com/office/drawing/2014/main" id="{5F930E43-6A71-8A6F-5339-9EC6CCE14ADD}"/>
              </a:ext>
            </a:extLst>
          </p:cNvPr>
          <p:cNvPicPr>
            <a:picLocks noChangeAspect="1"/>
          </p:cNvPicPr>
          <p:nvPr/>
        </p:nvPicPr>
        <p:blipFill rotWithShape="1">
          <a:blip r:embed="rId8">
            <a:extLst>
              <a:ext uri="{28A0092B-C50C-407E-A947-70E740481C1C}">
                <a14:useLocalDpi xmlns:a14="http://schemas.microsoft.com/office/drawing/2010/main" val="0"/>
              </a:ext>
            </a:extLst>
          </a:blip>
          <a:srcRect r="60961" b="51506"/>
          <a:stretch/>
        </p:blipFill>
        <p:spPr>
          <a:xfrm>
            <a:off x="7560000" y="5400000"/>
            <a:ext cx="1242048" cy="1080000"/>
          </a:xfrm>
          <a:prstGeom prst="rect">
            <a:avLst/>
          </a:prstGeom>
        </p:spPr>
      </p:pic>
      <p:pic>
        <p:nvPicPr>
          <p:cNvPr id="25" name="Immagine 24">
            <a:extLst>
              <a:ext uri="{FF2B5EF4-FFF2-40B4-BE49-F238E27FC236}">
                <a16:creationId xmlns:a16="http://schemas.microsoft.com/office/drawing/2014/main" id="{4AA1FB47-0D30-72D1-ABDB-F4CC6CAF1E61}"/>
              </a:ext>
            </a:extLst>
          </p:cNvPr>
          <p:cNvPicPr>
            <a:picLocks noChangeAspect="1"/>
          </p:cNvPicPr>
          <p:nvPr/>
        </p:nvPicPr>
        <p:blipFill rotWithShape="1">
          <a:blip r:embed="rId9">
            <a:extLst>
              <a:ext uri="{28A0092B-C50C-407E-A947-70E740481C1C}">
                <a14:useLocalDpi xmlns:a14="http://schemas.microsoft.com/office/drawing/2010/main" val="0"/>
              </a:ext>
            </a:extLst>
          </a:blip>
          <a:srcRect l="5215" t="19455" r="59684" b="52000"/>
          <a:stretch/>
        </p:blipFill>
        <p:spPr>
          <a:xfrm>
            <a:off x="10153519" y="2727489"/>
            <a:ext cx="1848852" cy="1052422"/>
          </a:xfrm>
          <a:prstGeom prst="rect">
            <a:avLst/>
          </a:prstGeom>
        </p:spPr>
      </p:pic>
      <p:pic>
        <p:nvPicPr>
          <p:cNvPr id="26" name="Immagine 25">
            <a:extLst>
              <a:ext uri="{FF2B5EF4-FFF2-40B4-BE49-F238E27FC236}">
                <a16:creationId xmlns:a16="http://schemas.microsoft.com/office/drawing/2014/main" id="{CF374BC7-FA13-0668-8CA6-874215CB9DC5}"/>
              </a:ext>
            </a:extLst>
          </p:cNvPr>
          <p:cNvPicPr>
            <a:picLocks noChangeAspect="1"/>
          </p:cNvPicPr>
          <p:nvPr/>
        </p:nvPicPr>
        <p:blipFill rotWithShape="1">
          <a:blip r:embed="rId10">
            <a:extLst>
              <a:ext uri="{28A0092B-C50C-407E-A947-70E740481C1C}">
                <a14:useLocalDpi xmlns:a14="http://schemas.microsoft.com/office/drawing/2010/main" val="0"/>
              </a:ext>
            </a:extLst>
          </a:blip>
          <a:srcRect l="35111" t="27857" r="36666" b="46429"/>
          <a:stretch/>
        </p:blipFill>
        <p:spPr>
          <a:xfrm>
            <a:off x="4500000" y="5220000"/>
            <a:ext cx="1806223" cy="1152000"/>
          </a:xfrm>
          <a:prstGeom prst="rect">
            <a:avLst/>
          </a:prstGeom>
        </p:spPr>
      </p:pic>
      <p:sp>
        <p:nvSpPr>
          <p:cNvPr id="10" name="CasellaDiTesto 9">
            <a:extLst>
              <a:ext uri="{FF2B5EF4-FFF2-40B4-BE49-F238E27FC236}">
                <a16:creationId xmlns:a16="http://schemas.microsoft.com/office/drawing/2014/main" id="{5D7C03D7-711A-D126-A321-AFAB3C84BE1D}"/>
              </a:ext>
            </a:extLst>
          </p:cNvPr>
          <p:cNvSpPr txBox="1"/>
          <p:nvPr/>
        </p:nvSpPr>
        <p:spPr>
          <a:xfrm>
            <a:off x="4123909" y="6571883"/>
            <a:ext cx="6109854" cy="261610"/>
          </a:xfrm>
          <a:prstGeom prst="rect">
            <a:avLst/>
          </a:prstGeom>
          <a:noFill/>
        </p:spPr>
        <p:txBody>
          <a:bodyPr wrap="square">
            <a:spAutoFit/>
          </a:bodyPr>
          <a:lstStyle/>
          <a:p>
            <a:r>
              <a:rPr lang="it-IT" sz="1100" dirty="0" err="1"/>
              <a:t>created</a:t>
            </a:r>
            <a:r>
              <a:rPr lang="it-IT" sz="1100" dirty="0"/>
              <a:t> with BioRender.com</a:t>
            </a:r>
          </a:p>
        </p:txBody>
      </p:sp>
    </p:spTree>
    <p:extLst>
      <p:ext uri="{BB962C8B-B14F-4D97-AF65-F5344CB8AC3E}">
        <p14:creationId xmlns:p14="http://schemas.microsoft.com/office/powerpoint/2010/main" val="32314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1477328"/>
          </a:xfrm>
          <a:prstGeom prst="rect">
            <a:avLst/>
          </a:prstGeom>
          <a:noFill/>
        </p:spPr>
        <p:txBody>
          <a:bodyPr wrap="square">
            <a:spAutoFit/>
          </a:bodyPr>
          <a:lstStyle/>
          <a:p>
            <a:r>
              <a:rPr lang="it-IT" dirty="0">
                <a:solidFill>
                  <a:schemeClr val="accent1">
                    <a:lumMod val="50000"/>
                  </a:schemeClr>
                </a:solidFill>
                <a:latin typeface="Aptos"/>
              </a:rPr>
              <a:t>Professor:</a:t>
            </a:r>
            <a:r>
              <a:rPr lang="it-IT" sz="1800" b="0" cap="none" spc="0" dirty="0">
                <a:solidFill>
                  <a:schemeClr val="accent1">
                    <a:lumMod val="50000"/>
                  </a:schemeClr>
                </a:solidFill>
                <a:latin typeface="Aptos"/>
              </a:rPr>
              <a:t> </a:t>
            </a:r>
            <a:r>
              <a:rPr lang="it-IT" sz="1800" b="1" cap="none" spc="0" dirty="0">
                <a:solidFill>
                  <a:schemeClr val="accent1">
                    <a:lumMod val="50000"/>
                  </a:schemeClr>
                </a:solidFill>
                <a:latin typeface="Aptos"/>
              </a:rPr>
              <a:t>Marina </a:t>
            </a:r>
            <a:r>
              <a:rPr lang="it-IT" sz="1800" b="1" cap="none" spc="0" dirty="0" err="1">
                <a:solidFill>
                  <a:schemeClr val="accent1">
                    <a:lumMod val="50000"/>
                  </a:schemeClr>
                </a:solidFill>
                <a:latin typeface="Aptos"/>
              </a:rPr>
              <a:t>Boido</a:t>
            </a:r>
            <a:endParaRPr lang="it-IT" sz="1800" b="1" cap="none" spc="0" dirty="0">
              <a:solidFill>
                <a:schemeClr val="accent1">
                  <a:lumMod val="50000"/>
                </a:schemeClr>
              </a:solidFill>
              <a:latin typeface="Aptos"/>
            </a:endParaRP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marina.boido@unito.it</a:t>
            </a:r>
            <a:endParaRPr lang="it-IT" sz="1800" b="0" cap="none" spc="0" dirty="0">
              <a:solidFill>
                <a:schemeClr val="accent1">
                  <a:lumMod val="50000"/>
                </a:schemeClr>
              </a:solidFill>
            </a:endParaRPr>
          </a:p>
          <a:p>
            <a:r>
              <a:rPr lang="it-IT" sz="1800" b="0" cap="none" spc="0" dirty="0">
                <a:solidFill>
                  <a:schemeClr val="accent1">
                    <a:lumMod val="50000"/>
                  </a:schemeClr>
                </a:solidFill>
                <a:latin typeface="Aptos"/>
              </a:rPr>
              <a:t>SSD: BIO/16 </a:t>
            </a:r>
            <a:r>
              <a:rPr lang="it-IT" sz="1800" dirty="0">
                <a:solidFill>
                  <a:schemeClr val="accent1">
                    <a:lumMod val="50000"/>
                  </a:schemeClr>
                </a:solidFill>
              </a:rPr>
              <a:t>Human </a:t>
            </a:r>
            <a:r>
              <a:rPr lang="it-IT" sz="1800" dirty="0" err="1">
                <a:solidFill>
                  <a:schemeClr val="accent1">
                    <a:lumMod val="50000"/>
                  </a:schemeClr>
                </a:solidFill>
              </a:rPr>
              <a:t>Anatomy</a:t>
            </a:r>
            <a:endParaRPr lang="it-IT" sz="1800" b="0" cap="none" spc="0" dirty="0">
              <a:solidFill>
                <a:schemeClr val="accent1">
                  <a:lumMod val="50000"/>
                </a:schemeClr>
              </a:solidFill>
              <a:latin typeface="Aptos"/>
            </a:endParaRPr>
          </a:p>
          <a:p>
            <a:endParaRPr lang="it-IT" sz="1800" dirty="0">
              <a:solidFill>
                <a:schemeClr val="accent1">
                  <a:lumMod val="50000"/>
                </a:schemeClr>
              </a:solidFill>
              <a:latin typeface="Aptos"/>
            </a:endParaRP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177107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123910" y="1351082"/>
            <a:ext cx="7948486" cy="3128544"/>
            <a:chOff x="800609" y="1773567"/>
            <a:chExt cx="11873952" cy="4558405"/>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7">
              <a:extLst>
                <a:ext uri="{FF2B5EF4-FFF2-40B4-BE49-F238E27FC236}">
                  <a16:creationId xmlns:a16="http://schemas.microsoft.com/office/drawing/2014/main" id="{F7C587EE-C272-17FF-2C37-92003E577F28}"/>
                </a:ext>
              </a:extLst>
            </p:cNvPr>
            <p:cNvSpPr txBox="1"/>
            <p:nvPr/>
          </p:nvSpPr>
          <p:spPr>
            <a:xfrm>
              <a:off x="2477729" y="3195484"/>
              <a:ext cx="8563897" cy="3136488"/>
            </a:xfrm>
            <a:prstGeom prst="rect">
              <a:avLst/>
            </a:prstGeom>
            <a:noFill/>
            <a:ln>
              <a:no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3A13DA4-35A4-5CEA-7F5B-E8B3DB2CE35E}"/>
                </a:ext>
              </a:extLst>
            </p:cNvPr>
            <p:cNvSpPr txBox="1"/>
            <p:nvPr/>
          </p:nvSpPr>
          <p:spPr>
            <a:xfrm>
              <a:off x="800609" y="3011144"/>
              <a:ext cx="11873952" cy="941728"/>
            </a:xfrm>
            <a:prstGeom prst="rect">
              <a:avLst/>
            </a:prstGeom>
            <a:noFill/>
          </p:spPr>
          <p:txBody>
            <a:bodyPr wrap="square" rtlCol="0">
              <a:spAutoFit/>
            </a:bodyPr>
            <a:lstStyle/>
            <a:p>
              <a:pPr algn="just"/>
              <a:endParaRPr lang="it-IT" b="1"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sp>
        <p:nvSpPr>
          <p:cNvPr id="4" name="CasellaDiTesto 13">
            <a:extLst>
              <a:ext uri="{FF2B5EF4-FFF2-40B4-BE49-F238E27FC236}">
                <a16:creationId xmlns:a16="http://schemas.microsoft.com/office/drawing/2014/main" id="{5E040F64-8482-AF9D-2808-894567C867D2}"/>
              </a:ext>
            </a:extLst>
          </p:cNvPr>
          <p:cNvSpPr txBox="1"/>
          <p:nvPr/>
        </p:nvSpPr>
        <p:spPr>
          <a:xfrm>
            <a:off x="5396338" y="4968000"/>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pic>
        <p:nvPicPr>
          <p:cNvPr id="2" name="Immagine 1" descr="Immagine che contiene Arte frattale, Policromia, cerchio, arte&#10;&#10;Descrizione generata automaticamente">
            <a:extLst>
              <a:ext uri="{FF2B5EF4-FFF2-40B4-BE49-F238E27FC236}">
                <a16:creationId xmlns:a16="http://schemas.microsoft.com/office/drawing/2014/main" id="{D222604E-84C3-E3C4-CE09-56DEF06908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786" y="2615608"/>
            <a:ext cx="2394030" cy="2160000"/>
          </a:xfrm>
          <a:prstGeom prst="rect">
            <a:avLst/>
          </a:prstGeom>
        </p:spPr>
      </p:pic>
      <p:sp>
        <p:nvSpPr>
          <p:cNvPr id="17" name="CasellaDiTesto 16">
            <a:extLst>
              <a:ext uri="{FF2B5EF4-FFF2-40B4-BE49-F238E27FC236}">
                <a16:creationId xmlns:a16="http://schemas.microsoft.com/office/drawing/2014/main" id="{A39E8265-6BB5-505E-1756-3A68C124DE1C}"/>
              </a:ext>
            </a:extLst>
          </p:cNvPr>
          <p:cNvSpPr txBox="1"/>
          <p:nvPr/>
        </p:nvSpPr>
        <p:spPr>
          <a:xfrm>
            <a:off x="4320000" y="5040000"/>
            <a:ext cx="7560000" cy="1224000"/>
          </a:xfrm>
          <a:prstGeom prst="rect">
            <a:avLst/>
          </a:prstGeom>
          <a:noFill/>
        </p:spPr>
        <p:txBody>
          <a:bodyPr wrap="square" rtlCol="0">
            <a:spAutoFit/>
          </a:bodyPr>
          <a:lstStyle/>
          <a:p>
            <a:pPr algn="just"/>
            <a:endParaRPr lang="en-GB" dirty="0">
              <a:solidFill>
                <a:srgbClr val="002060"/>
              </a:solidFill>
            </a:endParaRPr>
          </a:p>
          <a:p>
            <a:pPr marL="285750" indent="-285750" algn="just">
              <a:buFont typeface="Arial" panose="020B0604020202020204" pitchFamily="34" charset="0"/>
              <a:buChar char="•"/>
            </a:pPr>
            <a:r>
              <a:rPr lang="en-GB" dirty="0">
                <a:solidFill>
                  <a:srgbClr val="002060"/>
                </a:solidFill>
              </a:rPr>
              <a:t>Unravelling morpho-functional alterations in experimental models of </a:t>
            </a:r>
            <a:r>
              <a:rPr lang="en-US" dirty="0">
                <a:solidFill>
                  <a:srgbClr val="002060"/>
                </a:solidFill>
              </a:rPr>
              <a:t>motor neuron diseases </a:t>
            </a:r>
            <a:endParaRPr lang="en-GB" dirty="0">
              <a:solidFill>
                <a:srgbClr val="002060"/>
              </a:solidFill>
            </a:endParaRPr>
          </a:p>
          <a:p>
            <a:pPr marL="285750" indent="-285750" algn="just">
              <a:buFont typeface="Arial" panose="020B0604020202020204" pitchFamily="34" charset="0"/>
              <a:buChar char="•"/>
            </a:pPr>
            <a:r>
              <a:rPr lang="en-GB" dirty="0">
                <a:solidFill>
                  <a:srgbClr val="002060"/>
                </a:solidFill>
              </a:rPr>
              <a:t>Testing new therapeutic approaches for ALS and SMA</a:t>
            </a:r>
            <a:endParaRPr lang="it-IT" dirty="0">
              <a:solidFill>
                <a:srgbClr val="002060"/>
              </a:solidFill>
            </a:endParaRPr>
          </a:p>
        </p:txBody>
      </p:sp>
      <p:grpSp>
        <p:nvGrpSpPr>
          <p:cNvPr id="20" name="Gruppo 19">
            <a:extLst>
              <a:ext uri="{FF2B5EF4-FFF2-40B4-BE49-F238E27FC236}">
                <a16:creationId xmlns:a16="http://schemas.microsoft.com/office/drawing/2014/main" id="{975A3D10-D522-D70B-8367-0955511C9B12}"/>
              </a:ext>
            </a:extLst>
          </p:cNvPr>
          <p:cNvGrpSpPr/>
          <p:nvPr/>
        </p:nvGrpSpPr>
        <p:grpSpPr>
          <a:xfrm>
            <a:off x="4320000" y="648000"/>
            <a:ext cx="7818115" cy="3848320"/>
            <a:chOff x="4161647" y="566781"/>
            <a:chExt cx="7818115" cy="3848320"/>
          </a:xfrm>
        </p:grpSpPr>
        <p:sp>
          <p:nvSpPr>
            <p:cNvPr id="6" name="CasellaDiTesto 13">
              <a:extLst>
                <a:ext uri="{FF2B5EF4-FFF2-40B4-BE49-F238E27FC236}">
                  <a16:creationId xmlns:a16="http://schemas.microsoft.com/office/drawing/2014/main" id="{36A25F36-A47F-FC22-C6DC-990C3FEB47F4}"/>
                </a:ext>
              </a:extLst>
            </p:cNvPr>
            <p:cNvSpPr txBox="1"/>
            <p:nvPr/>
          </p:nvSpPr>
          <p:spPr>
            <a:xfrm>
              <a:off x="4701647" y="566781"/>
              <a:ext cx="6840000" cy="720000"/>
            </a:xfrm>
            <a:prstGeom prst="rect">
              <a:avLst/>
            </a:prstGeom>
            <a:noFill/>
          </p:spPr>
          <p:txBody>
            <a:bodyPr wrap="square" lIns="90000"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13" name="CasellaDiTesto 12">
              <a:extLst>
                <a:ext uri="{FF2B5EF4-FFF2-40B4-BE49-F238E27FC236}">
                  <a16:creationId xmlns:a16="http://schemas.microsoft.com/office/drawing/2014/main" id="{F8DC87C8-81AE-9279-5380-B654123E50B2}"/>
                </a:ext>
              </a:extLst>
            </p:cNvPr>
            <p:cNvSpPr txBox="1"/>
            <p:nvPr/>
          </p:nvSpPr>
          <p:spPr>
            <a:xfrm>
              <a:off x="4161647" y="998781"/>
              <a:ext cx="7818115" cy="3416320"/>
            </a:xfrm>
            <a:prstGeom prst="rect">
              <a:avLst/>
            </a:prstGeom>
            <a:noFill/>
          </p:spPr>
          <p:txBody>
            <a:bodyPr wrap="square">
              <a:spAutoFit/>
            </a:bodyPr>
            <a:lstStyle/>
            <a:p>
              <a:pPr algn="just"/>
              <a:r>
                <a:rPr lang="en-US" dirty="0">
                  <a:solidFill>
                    <a:srgbClr val="002060"/>
                  </a:solidFill>
                </a:rPr>
                <a:t>By using different experimental techniques, the student will learn the anatomy of the central nervous system and the main pathogenetic mechanisms underlying some neurodegenerative pathologies, with particular attention to motor neuron diseases (Amyotrophic Lateral Sclerosis and Spinal Muscular Atrophy). </a:t>
              </a:r>
            </a:p>
            <a:p>
              <a:pPr algn="just"/>
              <a:r>
                <a:rPr lang="en-US" dirty="0">
                  <a:solidFill>
                    <a:srgbClr val="002060"/>
                  </a:solidFill>
                </a:rPr>
                <a:t>The student will learn how to :</a:t>
              </a:r>
            </a:p>
            <a:p>
              <a:pPr marL="285750" indent="-285750" algn="just">
                <a:buFont typeface="Arial" panose="020B0604020202020204" pitchFamily="34" charset="0"/>
                <a:buChar char="•"/>
              </a:pPr>
              <a:r>
                <a:rPr lang="en-US" dirty="0">
                  <a:solidFill>
                    <a:srgbClr val="002060"/>
                  </a:solidFill>
                </a:rPr>
                <a:t>process and analyze the biological samples, </a:t>
              </a:r>
            </a:p>
            <a:p>
              <a:pPr marL="285750" indent="-285750" algn="just">
                <a:buFont typeface="Arial" panose="020B0604020202020204" pitchFamily="34" charset="0"/>
                <a:buChar char="•"/>
              </a:pPr>
              <a:r>
                <a:rPr lang="en-US" dirty="0">
                  <a:solidFill>
                    <a:srgbClr val="002060"/>
                  </a:solidFill>
                </a:rPr>
                <a:t>master the main techniques for the study of nervous tissue preparations (immunohistochemistry, morphometric analyses, 3D reconstructions, microscopy), </a:t>
              </a:r>
            </a:p>
            <a:p>
              <a:pPr marL="285750" indent="-285750" algn="just">
                <a:buFont typeface="Arial" panose="020B0604020202020204" pitchFamily="34" charset="0"/>
                <a:buChar char="•"/>
              </a:pPr>
              <a:r>
                <a:rPr lang="en-US" dirty="0">
                  <a:solidFill>
                    <a:srgbClr val="002060"/>
                  </a:solidFill>
                </a:rPr>
                <a:t>know the employed experimental models and iv) recognize the cellular alterations correlated to pathogenetic mechanisms.</a:t>
              </a:r>
            </a:p>
          </p:txBody>
        </p:sp>
      </p:grpSp>
    </p:spTree>
    <p:extLst>
      <p:ext uri="{BB962C8B-B14F-4D97-AF65-F5344CB8AC3E}">
        <p14:creationId xmlns:p14="http://schemas.microsoft.com/office/powerpoint/2010/main" val="2546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1477328"/>
          </a:xfrm>
          <a:prstGeom prst="rect">
            <a:avLst/>
          </a:prstGeom>
          <a:noFill/>
        </p:spPr>
        <p:txBody>
          <a:bodyPr wrap="square">
            <a:spAutoFit/>
          </a:bodyPr>
          <a:lstStyle/>
          <a:p>
            <a:r>
              <a:rPr lang="it-IT" dirty="0">
                <a:solidFill>
                  <a:schemeClr val="accent1">
                    <a:lumMod val="50000"/>
                  </a:schemeClr>
                </a:solidFill>
                <a:latin typeface="Aptos"/>
              </a:rPr>
              <a:t>Professor:</a:t>
            </a:r>
            <a:r>
              <a:rPr lang="it-IT" sz="1800" b="0" cap="none" spc="0" dirty="0">
                <a:solidFill>
                  <a:schemeClr val="accent1">
                    <a:lumMod val="50000"/>
                  </a:schemeClr>
                </a:solidFill>
                <a:latin typeface="Aptos"/>
              </a:rPr>
              <a:t> </a:t>
            </a:r>
            <a:r>
              <a:rPr lang="it-IT" sz="1800" b="1" cap="none" spc="0" dirty="0">
                <a:solidFill>
                  <a:schemeClr val="accent1">
                    <a:lumMod val="50000"/>
                  </a:schemeClr>
                </a:solidFill>
                <a:latin typeface="Aptos"/>
              </a:rPr>
              <a:t>Enrica Boda</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enrica.boda@unito.it</a:t>
            </a:r>
            <a:endParaRPr lang="it-IT" b="0" i="0" dirty="0">
              <a:solidFill>
                <a:schemeClr val="accent1">
                  <a:lumMod val="50000"/>
                </a:schemeClr>
              </a:solidFill>
              <a:effectLst/>
            </a:endParaRPr>
          </a:p>
          <a:p>
            <a:r>
              <a:rPr lang="it-IT" sz="1800" b="0" cap="none" spc="0" dirty="0">
                <a:solidFill>
                  <a:schemeClr val="accent1">
                    <a:lumMod val="50000"/>
                  </a:schemeClr>
                </a:solidFill>
                <a:latin typeface="Aptos"/>
              </a:rPr>
              <a:t>SSD: </a:t>
            </a:r>
            <a:r>
              <a:rPr lang="it-IT" sz="1800" dirty="0">
                <a:solidFill>
                  <a:schemeClr val="accent1">
                    <a:lumMod val="50000"/>
                  </a:schemeClr>
                </a:solidFill>
              </a:rPr>
              <a:t>Human </a:t>
            </a:r>
            <a:r>
              <a:rPr lang="it-IT" sz="1800" dirty="0" err="1">
                <a:solidFill>
                  <a:schemeClr val="accent1">
                    <a:lumMod val="50000"/>
                  </a:schemeClr>
                </a:solidFill>
              </a:rPr>
              <a:t>Anatomy</a:t>
            </a:r>
            <a:endParaRPr lang="it-IT" sz="1800" b="0" cap="none" spc="0" dirty="0">
              <a:solidFill>
                <a:schemeClr val="accent1">
                  <a:lumMod val="50000"/>
                </a:schemeClr>
              </a:solidFill>
              <a:latin typeface="Aptos"/>
            </a:endParaRPr>
          </a:p>
          <a:p>
            <a:endParaRPr lang="it-IT" sz="1800" dirty="0">
              <a:solidFill>
                <a:schemeClr val="accent1">
                  <a:lumMod val="50000"/>
                </a:schemeClr>
              </a:solidFill>
              <a:latin typeface="Aptos"/>
            </a:endParaRP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248444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123909" y="1351082"/>
            <a:ext cx="8068091" cy="3128545"/>
            <a:chOff x="800608" y="1773567"/>
            <a:chExt cx="12052626" cy="4558405"/>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7">
              <a:extLst>
                <a:ext uri="{FF2B5EF4-FFF2-40B4-BE49-F238E27FC236}">
                  <a16:creationId xmlns:a16="http://schemas.microsoft.com/office/drawing/2014/main" id="{F7C587EE-C272-17FF-2C37-92003E577F28}"/>
                </a:ext>
              </a:extLst>
            </p:cNvPr>
            <p:cNvSpPr txBox="1"/>
            <p:nvPr/>
          </p:nvSpPr>
          <p:spPr>
            <a:xfrm>
              <a:off x="2477729" y="3195484"/>
              <a:ext cx="8563897" cy="3136488"/>
            </a:xfrm>
            <a:prstGeom prst="rect">
              <a:avLst/>
            </a:prstGeom>
            <a:noFill/>
            <a:ln>
              <a:no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3A13DA4-35A4-5CEA-7F5B-E8B3DB2CE35E}"/>
                </a:ext>
              </a:extLst>
            </p:cNvPr>
            <p:cNvSpPr txBox="1"/>
            <p:nvPr/>
          </p:nvSpPr>
          <p:spPr>
            <a:xfrm>
              <a:off x="800608" y="3011144"/>
              <a:ext cx="12052626" cy="941728"/>
            </a:xfrm>
            <a:prstGeom prst="rect">
              <a:avLst/>
            </a:prstGeom>
            <a:noFill/>
          </p:spPr>
          <p:txBody>
            <a:bodyPr wrap="square" rtlCol="0">
              <a:sp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a:t>
              </a:r>
              <a:endParaRPr lang="it-IT"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grpSp>
        <p:nvGrpSpPr>
          <p:cNvPr id="22" name="Gruppo 21">
            <a:extLst>
              <a:ext uri="{FF2B5EF4-FFF2-40B4-BE49-F238E27FC236}">
                <a16:creationId xmlns:a16="http://schemas.microsoft.com/office/drawing/2014/main" id="{9299E03F-DF27-54E4-FD93-AB57AF358FBD}"/>
              </a:ext>
            </a:extLst>
          </p:cNvPr>
          <p:cNvGrpSpPr/>
          <p:nvPr/>
        </p:nvGrpSpPr>
        <p:grpSpPr>
          <a:xfrm>
            <a:off x="4304649" y="1132389"/>
            <a:ext cx="7818730" cy="2408700"/>
            <a:chOff x="4320000" y="591620"/>
            <a:chExt cx="7818730" cy="2408700"/>
          </a:xfrm>
        </p:grpSpPr>
        <p:sp>
          <p:nvSpPr>
            <p:cNvPr id="4" name="CasellaDiTesto 13">
              <a:extLst>
                <a:ext uri="{FF2B5EF4-FFF2-40B4-BE49-F238E27FC236}">
                  <a16:creationId xmlns:a16="http://schemas.microsoft.com/office/drawing/2014/main" id="{5E040F64-8482-AF9D-2808-894567C867D2}"/>
                </a:ext>
              </a:extLst>
            </p:cNvPr>
            <p:cNvSpPr txBox="1"/>
            <p:nvPr/>
          </p:nvSpPr>
          <p:spPr>
            <a:xfrm>
              <a:off x="5406745" y="1634866"/>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
          <p:nvSpPr>
            <p:cNvPr id="5" name="CasellaDiTesto 4">
              <a:extLst>
                <a:ext uri="{FF2B5EF4-FFF2-40B4-BE49-F238E27FC236}">
                  <a16:creationId xmlns:a16="http://schemas.microsoft.com/office/drawing/2014/main" id="{79F65076-4C7F-25DB-D64D-22E9C9C6362A}"/>
                </a:ext>
              </a:extLst>
            </p:cNvPr>
            <p:cNvSpPr txBox="1"/>
            <p:nvPr/>
          </p:nvSpPr>
          <p:spPr>
            <a:xfrm>
              <a:off x="4320000" y="1054628"/>
              <a:ext cx="7775018" cy="369332"/>
            </a:xfrm>
            <a:prstGeom prst="rect">
              <a:avLst/>
            </a:prstGeom>
            <a:noFill/>
          </p:spPr>
          <p:txBody>
            <a:bodyPr wrap="square" rtlCol="0">
              <a:spAutoFit/>
            </a:bodyPr>
            <a:lstStyle/>
            <a:p>
              <a:pPr algn="just"/>
              <a:endParaRPr lang="it-IT" dirty="0">
                <a:solidFill>
                  <a:schemeClr val="accent1">
                    <a:lumMod val="50000"/>
                  </a:schemeClr>
                </a:solidFill>
              </a:endParaRPr>
            </a:p>
          </p:txBody>
        </p:sp>
        <p:sp>
          <p:nvSpPr>
            <p:cNvPr id="6" name="CasellaDiTesto 13">
              <a:extLst>
                <a:ext uri="{FF2B5EF4-FFF2-40B4-BE49-F238E27FC236}">
                  <a16:creationId xmlns:a16="http://schemas.microsoft.com/office/drawing/2014/main" id="{36A25F36-A47F-FC22-C6DC-990C3FEB47F4}"/>
                </a:ext>
              </a:extLst>
            </p:cNvPr>
            <p:cNvSpPr txBox="1"/>
            <p:nvPr/>
          </p:nvSpPr>
          <p:spPr>
            <a:xfrm>
              <a:off x="4788177" y="591620"/>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21" name="CasellaDiTesto 20">
              <a:extLst>
                <a:ext uri="{FF2B5EF4-FFF2-40B4-BE49-F238E27FC236}">
                  <a16:creationId xmlns:a16="http://schemas.microsoft.com/office/drawing/2014/main" id="{32A084E8-1197-D6DD-964D-F50B7E91AE9B}"/>
                </a:ext>
              </a:extLst>
            </p:cNvPr>
            <p:cNvSpPr txBox="1"/>
            <p:nvPr/>
          </p:nvSpPr>
          <p:spPr>
            <a:xfrm>
              <a:off x="4320000" y="2630988"/>
              <a:ext cx="7818730" cy="369332"/>
            </a:xfrm>
            <a:prstGeom prst="rect">
              <a:avLst/>
            </a:prstGeom>
            <a:noFill/>
          </p:spPr>
          <p:txBody>
            <a:bodyPr wrap="square">
              <a:spAutoFit/>
            </a:bodyPr>
            <a:lstStyle/>
            <a:p>
              <a:pPr marL="285750" indent="-285750">
                <a:buFont typeface="Arial" panose="020B0604020202020204" pitchFamily="34" charset="0"/>
                <a:buChar char="•"/>
              </a:pPr>
              <a:endParaRPr lang="it-IT" dirty="0">
                <a:solidFill>
                  <a:schemeClr val="accent1">
                    <a:lumMod val="50000"/>
                  </a:schemeClr>
                </a:solidFill>
              </a:endParaRPr>
            </a:p>
          </p:txBody>
        </p:sp>
      </p:grpSp>
      <p:sp>
        <p:nvSpPr>
          <p:cNvPr id="10" name="CasellaDiTesto 9">
            <a:extLst>
              <a:ext uri="{FF2B5EF4-FFF2-40B4-BE49-F238E27FC236}">
                <a16:creationId xmlns:a16="http://schemas.microsoft.com/office/drawing/2014/main" id="{AB9CB94D-90B9-6207-955A-934B02C91347}"/>
              </a:ext>
            </a:extLst>
          </p:cNvPr>
          <p:cNvSpPr txBox="1"/>
          <p:nvPr/>
        </p:nvSpPr>
        <p:spPr>
          <a:xfrm>
            <a:off x="5025644" y="1521750"/>
            <a:ext cx="6151418" cy="369332"/>
          </a:xfrm>
          <a:prstGeom prst="rect">
            <a:avLst/>
          </a:prstGeom>
          <a:noFill/>
        </p:spPr>
        <p:txBody>
          <a:bodyPr wrap="square">
            <a:spAutoFit/>
          </a:bodyPr>
          <a:lstStyle/>
          <a:p>
            <a:pPr algn="ctr"/>
            <a:r>
              <a:rPr lang="it-IT" dirty="0">
                <a:solidFill>
                  <a:srgbClr val="002060"/>
                </a:solidFill>
              </a:rPr>
              <a:t>Oligodendroglia and </a:t>
            </a:r>
            <a:r>
              <a:rPr lang="it-IT" dirty="0" err="1">
                <a:solidFill>
                  <a:srgbClr val="002060"/>
                </a:solidFill>
              </a:rPr>
              <a:t>myelin</a:t>
            </a:r>
            <a:r>
              <a:rPr lang="it-IT" dirty="0">
                <a:solidFill>
                  <a:srgbClr val="002060"/>
                </a:solidFill>
              </a:rPr>
              <a:t> </a:t>
            </a:r>
            <a:r>
              <a:rPr lang="it-IT" dirty="0" err="1">
                <a:solidFill>
                  <a:srgbClr val="002060"/>
                </a:solidFill>
              </a:rPr>
              <a:t>physiopathology</a:t>
            </a:r>
            <a:endParaRPr lang="it-IT" dirty="0">
              <a:solidFill>
                <a:srgbClr val="002060"/>
              </a:solidFill>
            </a:endParaRPr>
          </a:p>
        </p:txBody>
      </p:sp>
      <p:sp>
        <p:nvSpPr>
          <p:cNvPr id="13" name="CasellaDiTesto 12">
            <a:extLst>
              <a:ext uri="{FF2B5EF4-FFF2-40B4-BE49-F238E27FC236}">
                <a16:creationId xmlns:a16="http://schemas.microsoft.com/office/drawing/2014/main" id="{916753E6-A5B0-6130-79A9-DF6AC763ACDE}"/>
              </a:ext>
            </a:extLst>
          </p:cNvPr>
          <p:cNvSpPr txBox="1"/>
          <p:nvPr/>
        </p:nvSpPr>
        <p:spPr>
          <a:xfrm>
            <a:off x="4320000" y="2492487"/>
            <a:ext cx="7546418" cy="3139321"/>
          </a:xfrm>
          <a:prstGeom prst="rect">
            <a:avLst/>
          </a:prstGeom>
          <a:noFill/>
        </p:spPr>
        <p:txBody>
          <a:bodyPr wrap="square" rtlCol="0">
            <a:spAutoFit/>
          </a:bodyPr>
          <a:lstStyle/>
          <a:p>
            <a:pPr algn="just"/>
            <a:endParaRPr lang="it-IT" dirty="0">
              <a:solidFill>
                <a:srgbClr val="002060"/>
              </a:solidFill>
            </a:endParaRPr>
          </a:p>
          <a:p>
            <a:pPr marL="342900" indent="-342900" algn="just">
              <a:buFont typeface="Arial" panose="020B0604020202020204" pitchFamily="34" charset="0"/>
              <a:buChar char="•"/>
            </a:pPr>
            <a:r>
              <a:rPr lang="it-IT" dirty="0" err="1">
                <a:solidFill>
                  <a:srgbClr val="002060"/>
                </a:solidFill>
              </a:rPr>
              <a:t>Molecular</a:t>
            </a:r>
            <a:r>
              <a:rPr lang="it-IT" dirty="0">
                <a:solidFill>
                  <a:srgbClr val="002060"/>
                </a:solidFill>
              </a:rPr>
              <a:t> </a:t>
            </a:r>
            <a:r>
              <a:rPr lang="it-IT" dirty="0" err="1">
                <a:solidFill>
                  <a:srgbClr val="002060"/>
                </a:solidFill>
              </a:rPr>
              <a:t>mechanisms</a:t>
            </a:r>
            <a:r>
              <a:rPr lang="it-IT" dirty="0">
                <a:solidFill>
                  <a:srgbClr val="002060"/>
                </a:solidFill>
              </a:rPr>
              <a:t> </a:t>
            </a:r>
            <a:r>
              <a:rPr lang="it-IT" dirty="0" err="1">
                <a:solidFill>
                  <a:srgbClr val="002060"/>
                </a:solidFill>
              </a:rPr>
              <a:t>involved</a:t>
            </a:r>
            <a:r>
              <a:rPr lang="it-IT" dirty="0">
                <a:solidFill>
                  <a:srgbClr val="002060"/>
                </a:solidFill>
              </a:rPr>
              <a:t> in </a:t>
            </a:r>
            <a:r>
              <a:rPr lang="it-IT" dirty="0" err="1">
                <a:solidFill>
                  <a:srgbClr val="002060"/>
                </a:solidFill>
              </a:rPr>
              <a:t>oligodendrocyte</a:t>
            </a:r>
            <a:r>
              <a:rPr lang="it-IT" dirty="0">
                <a:solidFill>
                  <a:srgbClr val="002060"/>
                </a:solidFill>
              </a:rPr>
              <a:t> </a:t>
            </a:r>
            <a:r>
              <a:rPr lang="it-IT" dirty="0" err="1">
                <a:solidFill>
                  <a:srgbClr val="002060"/>
                </a:solidFill>
              </a:rPr>
              <a:t>biology</a:t>
            </a:r>
            <a:r>
              <a:rPr lang="it-IT" dirty="0">
                <a:solidFill>
                  <a:srgbClr val="002060"/>
                </a:solidFill>
              </a:rPr>
              <a:t> and </a:t>
            </a:r>
            <a:r>
              <a:rPr lang="it-IT" dirty="0" err="1">
                <a:solidFill>
                  <a:srgbClr val="002060"/>
                </a:solidFill>
              </a:rPr>
              <a:t>heterogeneity</a:t>
            </a:r>
            <a:endParaRPr lang="it-IT" dirty="0">
              <a:solidFill>
                <a:srgbClr val="002060"/>
              </a:solidFill>
            </a:endParaRPr>
          </a:p>
          <a:p>
            <a:pPr marL="342900" indent="-342900" algn="just">
              <a:buFont typeface="Arial" panose="020B0604020202020204" pitchFamily="34" charset="0"/>
              <a:buChar char="•"/>
            </a:pPr>
            <a:r>
              <a:rPr lang="it-IT" dirty="0" err="1">
                <a:solidFill>
                  <a:srgbClr val="002060"/>
                </a:solidFill>
              </a:rPr>
              <a:t>Neurodevelopmental</a:t>
            </a:r>
            <a:r>
              <a:rPr lang="it-IT" dirty="0">
                <a:solidFill>
                  <a:srgbClr val="002060"/>
                </a:solidFill>
              </a:rPr>
              <a:t> disorders </a:t>
            </a:r>
            <a:r>
              <a:rPr lang="it-IT" dirty="0" err="1">
                <a:solidFill>
                  <a:srgbClr val="002060"/>
                </a:solidFill>
              </a:rPr>
              <a:t>associated</a:t>
            </a:r>
            <a:r>
              <a:rPr lang="it-IT" dirty="0">
                <a:solidFill>
                  <a:srgbClr val="002060"/>
                </a:solidFill>
              </a:rPr>
              <a:t> with </a:t>
            </a:r>
            <a:r>
              <a:rPr lang="it-IT" dirty="0" err="1">
                <a:solidFill>
                  <a:srgbClr val="002060"/>
                </a:solidFill>
              </a:rPr>
              <a:t>dys</a:t>
            </a:r>
            <a:r>
              <a:rPr lang="it-IT" dirty="0">
                <a:solidFill>
                  <a:srgbClr val="002060"/>
                </a:solidFill>
              </a:rPr>
              <a:t>-/</a:t>
            </a:r>
            <a:r>
              <a:rPr lang="it-IT" dirty="0" err="1">
                <a:solidFill>
                  <a:srgbClr val="002060"/>
                </a:solidFill>
              </a:rPr>
              <a:t>hypo-myelination</a:t>
            </a:r>
            <a:endParaRPr lang="it-IT" dirty="0">
              <a:solidFill>
                <a:srgbClr val="002060"/>
              </a:solidFill>
            </a:endParaRPr>
          </a:p>
          <a:p>
            <a:pPr marL="342900" indent="-342900" algn="just">
              <a:buFont typeface="Arial" panose="020B0604020202020204" pitchFamily="34" charset="0"/>
              <a:buChar char="•"/>
            </a:pPr>
            <a:r>
              <a:rPr lang="it-IT" dirty="0">
                <a:solidFill>
                  <a:srgbClr val="002060"/>
                </a:solidFill>
              </a:rPr>
              <a:t>Treatment </a:t>
            </a:r>
            <a:r>
              <a:rPr lang="it-IT" dirty="0" err="1">
                <a:solidFill>
                  <a:srgbClr val="002060"/>
                </a:solidFill>
              </a:rPr>
              <a:t>approaches</a:t>
            </a:r>
            <a:r>
              <a:rPr lang="it-IT" dirty="0">
                <a:solidFill>
                  <a:srgbClr val="002060"/>
                </a:solidFill>
              </a:rPr>
              <a:t> for </a:t>
            </a:r>
            <a:r>
              <a:rPr lang="it-IT" dirty="0" err="1">
                <a:solidFill>
                  <a:srgbClr val="002060"/>
                </a:solidFill>
              </a:rPr>
              <a:t>demyelinating</a:t>
            </a:r>
            <a:r>
              <a:rPr lang="it-IT" dirty="0">
                <a:solidFill>
                  <a:srgbClr val="002060"/>
                </a:solidFill>
              </a:rPr>
              <a:t> </a:t>
            </a:r>
            <a:r>
              <a:rPr lang="it-IT" dirty="0" err="1">
                <a:solidFill>
                  <a:srgbClr val="002060"/>
                </a:solidFill>
              </a:rPr>
              <a:t>diseases</a:t>
            </a:r>
            <a:endParaRPr lang="it-IT" dirty="0">
              <a:solidFill>
                <a:srgbClr val="002060"/>
              </a:solidFill>
            </a:endParaRPr>
          </a:p>
          <a:p>
            <a:pPr marL="342900" indent="-342900" algn="just">
              <a:buFont typeface="Arial" panose="020B0604020202020204" pitchFamily="34" charset="0"/>
              <a:buChar char="•"/>
            </a:pPr>
            <a:r>
              <a:rPr lang="it-IT" dirty="0" err="1">
                <a:solidFill>
                  <a:srgbClr val="002060"/>
                </a:solidFill>
              </a:rPr>
              <a:t>Myelin</a:t>
            </a:r>
            <a:r>
              <a:rPr lang="it-IT" dirty="0">
                <a:solidFill>
                  <a:srgbClr val="002060"/>
                </a:solidFill>
              </a:rPr>
              <a:t> </a:t>
            </a:r>
            <a:r>
              <a:rPr lang="it-IT" dirty="0" err="1">
                <a:solidFill>
                  <a:srgbClr val="002060"/>
                </a:solidFill>
              </a:rPr>
              <a:t>plasticity</a:t>
            </a:r>
            <a:endParaRPr lang="it-IT" dirty="0">
              <a:solidFill>
                <a:srgbClr val="002060"/>
              </a:solidFill>
            </a:endParaRPr>
          </a:p>
          <a:p>
            <a:pPr algn="just"/>
            <a:endParaRPr lang="it-IT" dirty="0">
              <a:solidFill>
                <a:srgbClr val="002060"/>
              </a:solidFill>
            </a:endParaRPr>
          </a:p>
          <a:p>
            <a:pPr algn="just"/>
            <a:r>
              <a:rPr lang="it-IT" dirty="0" err="1">
                <a:solidFill>
                  <a:srgbClr val="002060"/>
                </a:solidFill>
              </a:rPr>
              <a:t>Approaches</a:t>
            </a:r>
            <a:r>
              <a:rPr lang="it-IT" dirty="0">
                <a:solidFill>
                  <a:srgbClr val="002060"/>
                </a:solidFill>
              </a:rPr>
              <a:t>:  </a:t>
            </a:r>
          </a:p>
          <a:p>
            <a:pPr algn="just"/>
            <a:r>
              <a:rPr lang="it-IT" dirty="0">
                <a:solidFill>
                  <a:srgbClr val="002060"/>
                </a:solidFill>
              </a:rPr>
              <a:t>In vivo </a:t>
            </a:r>
            <a:r>
              <a:rPr lang="it-IT" dirty="0" err="1">
                <a:solidFill>
                  <a:srgbClr val="002060"/>
                </a:solidFill>
              </a:rPr>
              <a:t>immunohistological</a:t>
            </a:r>
            <a:r>
              <a:rPr lang="it-IT" dirty="0">
                <a:solidFill>
                  <a:srgbClr val="002060"/>
                </a:solidFill>
              </a:rPr>
              <a:t> </a:t>
            </a:r>
            <a:r>
              <a:rPr lang="it-IT" dirty="0" err="1">
                <a:solidFill>
                  <a:srgbClr val="002060"/>
                </a:solidFill>
              </a:rPr>
              <a:t>analyses</a:t>
            </a:r>
            <a:r>
              <a:rPr lang="it-IT" dirty="0">
                <a:solidFill>
                  <a:srgbClr val="002060"/>
                </a:solidFill>
              </a:rPr>
              <a:t>; </a:t>
            </a:r>
            <a:r>
              <a:rPr lang="it-IT" dirty="0" err="1">
                <a:solidFill>
                  <a:srgbClr val="002060"/>
                </a:solidFill>
              </a:rPr>
              <a:t>Behavioral</a:t>
            </a:r>
            <a:r>
              <a:rPr lang="it-IT" dirty="0">
                <a:solidFill>
                  <a:srgbClr val="002060"/>
                </a:solidFill>
              </a:rPr>
              <a:t> </a:t>
            </a:r>
            <a:r>
              <a:rPr lang="it-IT" dirty="0" err="1">
                <a:solidFill>
                  <a:srgbClr val="002060"/>
                </a:solidFill>
              </a:rPr>
              <a:t>analyses</a:t>
            </a:r>
            <a:r>
              <a:rPr lang="it-IT" dirty="0">
                <a:solidFill>
                  <a:srgbClr val="002060"/>
                </a:solidFill>
              </a:rPr>
              <a:t>; Gene </a:t>
            </a:r>
            <a:r>
              <a:rPr lang="it-IT" dirty="0" err="1">
                <a:solidFill>
                  <a:srgbClr val="002060"/>
                </a:solidFill>
              </a:rPr>
              <a:t>expression</a:t>
            </a:r>
            <a:r>
              <a:rPr lang="it-IT" dirty="0">
                <a:solidFill>
                  <a:srgbClr val="002060"/>
                </a:solidFill>
              </a:rPr>
              <a:t> </a:t>
            </a:r>
            <a:r>
              <a:rPr lang="it-IT" dirty="0" err="1">
                <a:solidFill>
                  <a:srgbClr val="002060"/>
                </a:solidFill>
              </a:rPr>
              <a:t>analyses</a:t>
            </a:r>
            <a:r>
              <a:rPr lang="it-IT" dirty="0">
                <a:solidFill>
                  <a:srgbClr val="002060"/>
                </a:solidFill>
              </a:rPr>
              <a:t>; </a:t>
            </a:r>
            <a:r>
              <a:rPr lang="it-IT" dirty="0" err="1">
                <a:solidFill>
                  <a:srgbClr val="002060"/>
                </a:solidFill>
              </a:rPr>
              <a:t>Lineage</a:t>
            </a:r>
            <a:r>
              <a:rPr lang="it-IT" dirty="0">
                <a:solidFill>
                  <a:srgbClr val="002060"/>
                </a:solidFill>
              </a:rPr>
              <a:t> tracing and mouse </a:t>
            </a:r>
            <a:r>
              <a:rPr lang="it-IT" dirty="0" err="1">
                <a:solidFill>
                  <a:srgbClr val="002060"/>
                </a:solidFill>
              </a:rPr>
              <a:t>transgenesis</a:t>
            </a:r>
            <a:r>
              <a:rPr lang="it-IT" dirty="0">
                <a:solidFill>
                  <a:srgbClr val="002060"/>
                </a:solidFill>
              </a:rPr>
              <a:t>; </a:t>
            </a:r>
            <a:r>
              <a:rPr lang="it-IT" dirty="0" err="1">
                <a:solidFill>
                  <a:srgbClr val="002060"/>
                </a:solidFill>
              </a:rPr>
              <a:t>Primary</a:t>
            </a:r>
            <a:r>
              <a:rPr lang="it-IT" dirty="0">
                <a:solidFill>
                  <a:srgbClr val="002060"/>
                </a:solidFill>
              </a:rPr>
              <a:t> </a:t>
            </a:r>
            <a:r>
              <a:rPr lang="it-IT" dirty="0" err="1">
                <a:solidFill>
                  <a:srgbClr val="002060"/>
                </a:solidFill>
              </a:rPr>
              <a:t>cell</a:t>
            </a:r>
            <a:r>
              <a:rPr lang="it-IT" dirty="0">
                <a:solidFill>
                  <a:srgbClr val="002060"/>
                </a:solidFill>
              </a:rPr>
              <a:t> </a:t>
            </a:r>
            <a:r>
              <a:rPr lang="it-IT" dirty="0" err="1">
                <a:solidFill>
                  <a:srgbClr val="002060"/>
                </a:solidFill>
              </a:rPr>
              <a:t>cultures</a:t>
            </a:r>
            <a:endParaRPr lang="it-IT" dirty="0">
              <a:solidFill>
                <a:srgbClr val="002060"/>
              </a:solidFill>
            </a:endParaRPr>
          </a:p>
          <a:p>
            <a:endParaRPr lang="it-IT" dirty="0">
              <a:solidFill>
                <a:srgbClr val="002060"/>
              </a:solidFill>
            </a:endParaRPr>
          </a:p>
        </p:txBody>
      </p:sp>
      <p:pic>
        <p:nvPicPr>
          <p:cNvPr id="15" name="Immagine 14" descr="Immagine che contiene Policromia, arte, Blu elettrico, Arte frattale&#10;&#10;Descrizione generata automaticamente">
            <a:extLst>
              <a:ext uri="{FF2B5EF4-FFF2-40B4-BE49-F238E27FC236}">
                <a16:creationId xmlns:a16="http://schemas.microsoft.com/office/drawing/2014/main" id="{7867E314-2067-3A50-D9B9-D6A5B4B1F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125" y="2563092"/>
            <a:ext cx="2160000" cy="2160000"/>
          </a:xfrm>
          <a:prstGeom prst="rect">
            <a:avLst/>
          </a:prstGeom>
        </p:spPr>
      </p:pic>
    </p:spTree>
    <p:extLst>
      <p:ext uri="{BB962C8B-B14F-4D97-AF65-F5344CB8AC3E}">
        <p14:creationId xmlns:p14="http://schemas.microsoft.com/office/powerpoint/2010/main" val="305444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1477328"/>
          </a:xfrm>
          <a:prstGeom prst="rect">
            <a:avLst/>
          </a:prstGeom>
          <a:noFill/>
        </p:spPr>
        <p:txBody>
          <a:bodyPr wrap="square">
            <a:spAutoFit/>
          </a:bodyPr>
          <a:lstStyle/>
          <a:p>
            <a:r>
              <a:rPr lang="it-IT" dirty="0">
                <a:solidFill>
                  <a:schemeClr val="accent1">
                    <a:lumMod val="50000"/>
                  </a:schemeClr>
                </a:solidFill>
                <a:latin typeface="Aptos"/>
              </a:rPr>
              <a:t>Professor:</a:t>
            </a:r>
            <a:r>
              <a:rPr lang="it-IT" sz="1800" b="0" cap="none" spc="0" dirty="0">
                <a:solidFill>
                  <a:schemeClr val="accent1">
                    <a:lumMod val="50000"/>
                  </a:schemeClr>
                </a:solidFill>
                <a:latin typeface="Aptos"/>
              </a:rPr>
              <a:t> </a:t>
            </a:r>
            <a:r>
              <a:rPr lang="it-IT" sz="1800" b="1" cap="none" spc="0" dirty="0">
                <a:solidFill>
                  <a:schemeClr val="accent1">
                    <a:lumMod val="50000"/>
                  </a:schemeClr>
                </a:solidFill>
                <a:latin typeface="Aptos"/>
              </a:rPr>
              <a:t>Annalisa Buffo</a:t>
            </a:r>
          </a:p>
          <a:p>
            <a:pPr algn="l"/>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annalisa.buffo@unito.it</a:t>
            </a:r>
            <a:endParaRPr lang="it-IT" b="0" i="0" dirty="0">
              <a:solidFill>
                <a:schemeClr val="accent1">
                  <a:lumMod val="50000"/>
                </a:schemeClr>
              </a:solidFill>
              <a:effectLst/>
            </a:endParaRPr>
          </a:p>
          <a:p>
            <a:r>
              <a:rPr lang="it-IT" sz="1800" b="0" cap="none" spc="0" dirty="0">
                <a:solidFill>
                  <a:schemeClr val="accent1">
                    <a:lumMod val="50000"/>
                  </a:schemeClr>
                </a:solidFill>
                <a:latin typeface="Aptos"/>
              </a:rPr>
              <a:t>SSD: </a:t>
            </a:r>
            <a:r>
              <a:rPr lang="it-IT" sz="1800" dirty="0" err="1">
                <a:solidFill>
                  <a:schemeClr val="accent1">
                    <a:lumMod val="50000"/>
                  </a:schemeClr>
                </a:solidFill>
                <a:latin typeface="Aptos"/>
              </a:rPr>
              <a:t>Physiology</a:t>
            </a:r>
            <a:endParaRPr lang="it-IT" sz="1800" b="0" cap="none" spc="0" dirty="0">
              <a:solidFill>
                <a:schemeClr val="accent1">
                  <a:lumMod val="50000"/>
                </a:schemeClr>
              </a:solidFill>
              <a:latin typeface="Aptos"/>
            </a:endParaRPr>
          </a:p>
          <a:p>
            <a:endParaRPr lang="it-IT" sz="1800" dirty="0">
              <a:solidFill>
                <a:schemeClr val="accent1">
                  <a:lumMod val="50000"/>
                </a:schemeClr>
              </a:solidFill>
              <a:latin typeface="Aptos"/>
            </a:endParaRP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259455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123909" y="1351082"/>
            <a:ext cx="8068091" cy="3128545"/>
            <a:chOff x="800608" y="1773567"/>
            <a:chExt cx="12052626" cy="4558405"/>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7">
              <a:extLst>
                <a:ext uri="{FF2B5EF4-FFF2-40B4-BE49-F238E27FC236}">
                  <a16:creationId xmlns:a16="http://schemas.microsoft.com/office/drawing/2014/main" id="{F7C587EE-C272-17FF-2C37-92003E577F28}"/>
                </a:ext>
              </a:extLst>
            </p:cNvPr>
            <p:cNvSpPr txBox="1"/>
            <p:nvPr/>
          </p:nvSpPr>
          <p:spPr>
            <a:xfrm>
              <a:off x="2477729" y="3195484"/>
              <a:ext cx="8563897" cy="3136488"/>
            </a:xfrm>
            <a:prstGeom prst="rect">
              <a:avLst/>
            </a:prstGeom>
            <a:noFill/>
            <a:ln>
              <a:no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3A13DA4-35A4-5CEA-7F5B-E8B3DB2CE35E}"/>
                </a:ext>
              </a:extLst>
            </p:cNvPr>
            <p:cNvSpPr txBox="1"/>
            <p:nvPr/>
          </p:nvSpPr>
          <p:spPr>
            <a:xfrm>
              <a:off x="800608" y="3011144"/>
              <a:ext cx="12052626" cy="941728"/>
            </a:xfrm>
            <a:prstGeom prst="rect">
              <a:avLst/>
            </a:prstGeom>
            <a:noFill/>
          </p:spPr>
          <p:txBody>
            <a:bodyPr wrap="square" rtlCol="0">
              <a:sp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a:t>
              </a:r>
              <a:endParaRPr lang="it-IT"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sp>
        <p:nvSpPr>
          <p:cNvPr id="2" name="Rettangolo 1">
            <a:extLst>
              <a:ext uri="{FF2B5EF4-FFF2-40B4-BE49-F238E27FC236}">
                <a16:creationId xmlns:a16="http://schemas.microsoft.com/office/drawing/2014/main" id="{2A8528C1-2A7F-2831-6748-3D560ADD0B57}"/>
              </a:ext>
            </a:extLst>
          </p:cNvPr>
          <p:cNvSpPr/>
          <p:nvPr/>
        </p:nvSpPr>
        <p:spPr>
          <a:xfrm>
            <a:off x="3876005" y="1423941"/>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err="1">
                <a:solidFill>
                  <a:srgbClr val="002060"/>
                </a:solidFill>
              </a:rPr>
              <a:t>Astrocyte</a:t>
            </a:r>
            <a:r>
              <a:rPr lang="it-IT" dirty="0">
                <a:solidFill>
                  <a:srgbClr val="002060"/>
                </a:solidFill>
              </a:rPr>
              <a:t> </a:t>
            </a:r>
            <a:r>
              <a:rPr lang="it-IT" dirty="0" err="1">
                <a:solidFill>
                  <a:srgbClr val="002060"/>
                </a:solidFill>
              </a:rPr>
              <a:t>development</a:t>
            </a:r>
            <a:r>
              <a:rPr lang="it-IT" dirty="0">
                <a:solidFill>
                  <a:srgbClr val="002060"/>
                </a:solidFill>
              </a:rPr>
              <a:t> and </a:t>
            </a:r>
            <a:r>
              <a:rPr lang="it-IT" dirty="0" err="1">
                <a:solidFill>
                  <a:srgbClr val="002060"/>
                </a:solidFill>
              </a:rPr>
              <a:t>physiopathology</a:t>
            </a:r>
            <a:endParaRPr lang="it-IT" dirty="0">
              <a:solidFill>
                <a:srgbClr val="002060"/>
              </a:solidFill>
            </a:endParaRPr>
          </a:p>
        </p:txBody>
      </p:sp>
      <p:pic>
        <p:nvPicPr>
          <p:cNvPr id="11" name="Immagine 10" descr="Immagine che contiene Arte frattale, Policromia, arte&#10;&#10;Descrizione generata automaticamente">
            <a:extLst>
              <a:ext uri="{FF2B5EF4-FFF2-40B4-BE49-F238E27FC236}">
                <a16:creationId xmlns:a16="http://schemas.microsoft.com/office/drawing/2014/main" id="{0798C933-76A1-374A-6EA9-E2B5D5CC9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850" y="2563092"/>
            <a:ext cx="2198048" cy="2160000"/>
          </a:xfrm>
          <a:prstGeom prst="rect">
            <a:avLst/>
          </a:prstGeom>
        </p:spPr>
      </p:pic>
      <p:sp>
        <p:nvSpPr>
          <p:cNvPr id="12" name="CasellaDiTesto 11">
            <a:extLst>
              <a:ext uri="{FF2B5EF4-FFF2-40B4-BE49-F238E27FC236}">
                <a16:creationId xmlns:a16="http://schemas.microsoft.com/office/drawing/2014/main" id="{2A97C2A6-99BA-2B4E-A2E2-F64D9EA332AB}"/>
              </a:ext>
            </a:extLst>
          </p:cNvPr>
          <p:cNvSpPr txBox="1"/>
          <p:nvPr/>
        </p:nvSpPr>
        <p:spPr>
          <a:xfrm>
            <a:off x="1456921" y="4764351"/>
            <a:ext cx="1329210" cy="246221"/>
          </a:xfrm>
          <a:prstGeom prst="rect">
            <a:avLst/>
          </a:prstGeom>
          <a:noFill/>
        </p:spPr>
        <p:txBody>
          <a:bodyPr wrap="none" rtlCol="0">
            <a:spAutoFit/>
          </a:bodyPr>
          <a:lstStyle/>
          <a:p>
            <a:r>
              <a:rPr lang="it-IT" sz="1000" i="1" dirty="0">
                <a:solidFill>
                  <a:schemeClr val="bg1">
                    <a:lumMod val="85000"/>
                  </a:schemeClr>
                </a:solidFill>
              </a:rPr>
              <a:t>Credits: M. </a:t>
            </a:r>
            <a:r>
              <a:rPr lang="it-IT" sz="1000" i="1" dirty="0" err="1">
                <a:solidFill>
                  <a:schemeClr val="bg1">
                    <a:lumMod val="85000"/>
                  </a:schemeClr>
                </a:solidFill>
              </a:rPr>
              <a:t>Lorenzati</a:t>
            </a:r>
            <a:endParaRPr lang="it-IT" sz="1000" i="1" dirty="0">
              <a:solidFill>
                <a:schemeClr val="bg1">
                  <a:lumMod val="85000"/>
                </a:schemeClr>
              </a:solidFill>
            </a:endParaRPr>
          </a:p>
        </p:txBody>
      </p:sp>
      <p:grpSp>
        <p:nvGrpSpPr>
          <p:cNvPr id="23" name="Gruppo 22">
            <a:extLst>
              <a:ext uri="{FF2B5EF4-FFF2-40B4-BE49-F238E27FC236}">
                <a16:creationId xmlns:a16="http://schemas.microsoft.com/office/drawing/2014/main" id="{1D917997-0AC7-C256-D035-419EA3F82440}"/>
              </a:ext>
            </a:extLst>
          </p:cNvPr>
          <p:cNvGrpSpPr/>
          <p:nvPr/>
        </p:nvGrpSpPr>
        <p:grpSpPr>
          <a:xfrm>
            <a:off x="4304649" y="1368695"/>
            <a:ext cx="7818730" cy="4188969"/>
            <a:chOff x="4304649" y="1037611"/>
            <a:chExt cx="7818730" cy="4188969"/>
          </a:xfrm>
        </p:grpSpPr>
        <p:grpSp>
          <p:nvGrpSpPr>
            <p:cNvPr id="22" name="Gruppo 21">
              <a:extLst>
                <a:ext uri="{FF2B5EF4-FFF2-40B4-BE49-F238E27FC236}">
                  <a16:creationId xmlns:a16="http://schemas.microsoft.com/office/drawing/2014/main" id="{9299E03F-DF27-54E4-FD93-AB57AF358FBD}"/>
                </a:ext>
              </a:extLst>
            </p:cNvPr>
            <p:cNvGrpSpPr/>
            <p:nvPr/>
          </p:nvGrpSpPr>
          <p:grpSpPr>
            <a:xfrm>
              <a:off x="4304649" y="1037611"/>
              <a:ext cx="7818730" cy="2503478"/>
              <a:chOff x="4320000" y="496842"/>
              <a:chExt cx="7818730" cy="2503478"/>
            </a:xfrm>
          </p:grpSpPr>
          <p:sp>
            <p:nvSpPr>
              <p:cNvPr id="4" name="CasellaDiTesto 13">
                <a:extLst>
                  <a:ext uri="{FF2B5EF4-FFF2-40B4-BE49-F238E27FC236}">
                    <a16:creationId xmlns:a16="http://schemas.microsoft.com/office/drawing/2014/main" id="{5E040F64-8482-AF9D-2808-894567C867D2}"/>
                  </a:ext>
                </a:extLst>
              </p:cNvPr>
              <p:cNvSpPr txBox="1"/>
              <p:nvPr/>
            </p:nvSpPr>
            <p:spPr>
              <a:xfrm>
                <a:off x="5406745" y="1634866"/>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
            <p:nvSpPr>
              <p:cNvPr id="6" name="CasellaDiTesto 13">
                <a:extLst>
                  <a:ext uri="{FF2B5EF4-FFF2-40B4-BE49-F238E27FC236}">
                    <a16:creationId xmlns:a16="http://schemas.microsoft.com/office/drawing/2014/main" id="{36A25F36-A47F-FC22-C6DC-990C3FEB47F4}"/>
                  </a:ext>
                </a:extLst>
              </p:cNvPr>
              <p:cNvSpPr txBox="1"/>
              <p:nvPr/>
            </p:nvSpPr>
            <p:spPr>
              <a:xfrm>
                <a:off x="4763271" y="496842"/>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21" name="CasellaDiTesto 20">
                <a:extLst>
                  <a:ext uri="{FF2B5EF4-FFF2-40B4-BE49-F238E27FC236}">
                    <a16:creationId xmlns:a16="http://schemas.microsoft.com/office/drawing/2014/main" id="{32A084E8-1197-D6DD-964D-F50B7E91AE9B}"/>
                  </a:ext>
                </a:extLst>
              </p:cNvPr>
              <p:cNvSpPr txBox="1"/>
              <p:nvPr/>
            </p:nvSpPr>
            <p:spPr>
              <a:xfrm>
                <a:off x="4320000" y="2630988"/>
                <a:ext cx="7818730" cy="369332"/>
              </a:xfrm>
              <a:prstGeom prst="rect">
                <a:avLst/>
              </a:prstGeom>
              <a:noFill/>
            </p:spPr>
            <p:txBody>
              <a:bodyPr wrap="square">
                <a:spAutoFit/>
              </a:bodyPr>
              <a:lstStyle/>
              <a:p>
                <a:pPr marL="285750" indent="-285750">
                  <a:buFont typeface="Arial" panose="020B0604020202020204" pitchFamily="34" charset="0"/>
                  <a:buChar char="•"/>
                </a:pPr>
                <a:endParaRPr lang="it-IT" dirty="0">
                  <a:solidFill>
                    <a:schemeClr val="accent1">
                      <a:lumMod val="50000"/>
                    </a:schemeClr>
                  </a:solidFill>
                </a:endParaRPr>
              </a:p>
            </p:txBody>
          </p:sp>
        </p:grpSp>
        <p:sp>
          <p:nvSpPr>
            <p:cNvPr id="17" name="CasellaDiTesto 16">
              <a:extLst>
                <a:ext uri="{FF2B5EF4-FFF2-40B4-BE49-F238E27FC236}">
                  <a16:creationId xmlns:a16="http://schemas.microsoft.com/office/drawing/2014/main" id="{FA35806B-0FDB-B2E6-CF52-F1DE7624D510}"/>
                </a:ext>
              </a:extLst>
            </p:cNvPr>
            <p:cNvSpPr txBox="1"/>
            <p:nvPr/>
          </p:nvSpPr>
          <p:spPr>
            <a:xfrm>
              <a:off x="4320000" y="2364258"/>
              <a:ext cx="7361178" cy="2862322"/>
            </a:xfrm>
            <a:prstGeom prst="rect">
              <a:avLst/>
            </a:prstGeom>
            <a:noFill/>
          </p:spPr>
          <p:txBody>
            <a:bodyPr wrap="square">
              <a:spAutoFit/>
            </a:bodyPr>
            <a:lstStyle/>
            <a:p>
              <a:pPr marL="285750" indent="-285750" algn="ctr">
                <a:buFont typeface="Arial" panose="020B0604020202020204" pitchFamily="34" charset="0"/>
                <a:buChar char="•"/>
              </a:pPr>
              <a:endParaRPr lang="it-IT" dirty="0">
                <a:solidFill>
                  <a:srgbClr val="002060"/>
                </a:solidFill>
              </a:endParaRPr>
            </a:p>
            <a:p>
              <a:pPr marL="342900" indent="-342900">
                <a:buFont typeface="Arial" panose="020B0604020202020204" pitchFamily="34" charset="0"/>
                <a:buChar char="•"/>
              </a:pPr>
              <a:r>
                <a:rPr lang="it-IT" dirty="0">
                  <a:solidFill>
                    <a:srgbClr val="002060"/>
                  </a:solidFill>
                </a:rPr>
                <a:t>Development and </a:t>
              </a:r>
              <a:r>
                <a:rPr lang="it-IT" dirty="0" err="1">
                  <a:solidFill>
                    <a:srgbClr val="002060"/>
                  </a:solidFill>
                </a:rPr>
                <a:t>diversification</a:t>
              </a:r>
              <a:r>
                <a:rPr lang="it-IT" dirty="0">
                  <a:solidFill>
                    <a:srgbClr val="002060"/>
                  </a:solidFill>
                </a:rPr>
                <a:t> of </a:t>
              </a:r>
              <a:r>
                <a:rPr lang="it-IT" dirty="0" err="1">
                  <a:solidFill>
                    <a:srgbClr val="002060"/>
                  </a:solidFill>
                </a:rPr>
                <a:t>rodent</a:t>
              </a:r>
              <a:r>
                <a:rPr lang="it-IT" dirty="0">
                  <a:solidFill>
                    <a:srgbClr val="002060"/>
                  </a:solidFill>
                </a:rPr>
                <a:t> and human </a:t>
              </a:r>
              <a:r>
                <a:rPr lang="it-IT" dirty="0" err="1">
                  <a:solidFill>
                    <a:srgbClr val="002060"/>
                  </a:solidFill>
                </a:rPr>
                <a:t>astrocytes</a:t>
              </a:r>
              <a:endParaRPr lang="it-IT" dirty="0">
                <a:solidFill>
                  <a:srgbClr val="002060"/>
                </a:solidFill>
              </a:endParaRPr>
            </a:p>
            <a:p>
              <a:pPr marL="342900" indent="-342900">
                <a:buFont typeface="Arial" panose="020B0604020202020204" pitchFamily="34" charset="0"/>
                <a:buChar char="•"/>
              </a:pPr>
              <a:r>
                <a:rPr lang="it-IT" dirty="0" err="1">
                  <a:solidFill>
                    <a:srgbClr val="002060"/>
                  </a:solidFill>
                </a:rPr>
                <a:t>Astrocyte</a:t>
              </a:r>
              <a:r>
                <a:rPr lang="it-IT" dirty="0">
                  <a:solidFill>
                    <a:srgbClr val="002060"/>
                  </a:solidFill>
                </a:rPr>
                <a:t> </a:t>
              </a:r>
              <a:r>
                <a:rPr lang="it-IT" dirty="0" err="1">
                  <a:solidFill>
                    <a:srgbClr val="002060"/>
                  </a:solidFill>
                </a:rPr>
                <a:t>contribution</a:t>
              </a:r>
              <a:r>
                <a:rPr lang="it-IT" dirty="0">
                  <a:solidFill>
                    <a:srgbClr val="002060"/>
                  </a:solidFill>
                </a:rPr>
                <a:t> to brain </a:t>
              </a:r>
              <a:r>
                <a:rPr lang="it-IT" dirty="0" err="1">
                  <a:solidFill>
                    <a:srgbClr val="002060"/>
                  </a:solidFill>
                </a:rPr>
                <a:t>functions</a:t>
              </a:r>
              <a:r>
                <a:rPr lang="it-IT" dirty="0">
                  <a:solidFill>
                    <a:srgbClr val="002060"/>
                  </a:solidFill>
                </a:rPr>
                <a:t> and </a:t>
              </a:r>
              <a:r>
                <a:rPr lang="it-IT" dirty="0" err="1">
                  <a:solidFill>
                    <a:srgbClr val="002060"/>
                  </a:solidFill>
                </a:rPr>
                <a:t>pathology</a:t>
              </a:r>
              <a:endParaRPr lang="it-IT" dirty="0">
                <a:solidFill>
                  <a:srgbClr val="002060"/>
                </a:solidFill>
              </a:endParaRPr>
            </a:p>
            <a:p>
              <a:pPr marL="342900" indent="-342900">
                <a:buFont typeface="Arial" panose="020B0604020202020204" pitchFamily="34" charset="0"/>
                <a:buChar char="•"/>
              </a:pPr>
              <a:r>
                <a:rPr lang="it-IT" dirty="0" err="1">
                  <a:solidFill>
                    <a:srgbClr val="002060"/>
                  </a:solidFill>
                </a:rPr>
                <a:t>Astrocyte-oligodendrocyte</a:t>
              </a:r>
              <a:r>
                <a:rPr lang="it-IT" dirty="0">
                  <a:solidFill>
                    <a:srgbClr val="002060"/>
                  </a:solidFill>
                </a:rPr>
                <a:t>- </a:t>
              </a:r>
              <a:r>
                <a:rPr lang="it-IT" dirty="0" err="1">
                  <a:solidFill>
                    <a:srgbClr val="002060"/>
                  </a:solidFill>
                </a:rPr>
                <a:t>interplay</a:t>
              </a:r>
              <a:endParaRPr lang="it-IT" dirty="0">
                <a:solidFill>
                  <a:srgbClr val="002060"/>
                </a:solidFill>
              </a:endParaRPr>
            </a:p>
            <a:p>
              <a:pPr marL="342900" indent="-342900">
                <a:buFont typeface="Arial" panose="020B0604020202020204" pitchFamily="34" charset="0"/>
                <a:buChar char="•"/>
              </a:pPr>
              <a:endParaRPr lang="it-IT" dirty="0">
                <a:solidFill>
                  <a:srgbClr val="002060"/>
                </a:solidFill>
              </a:endParaRPr>
            </a:p>
            <a:p>
              <a:pPr algn="just"/>
              <a:r>
                <a:rPr lang="it-IT" dirty="0" err="1">
                  <a:solidFill>
                    <a:srgbClr val="002060"/>
                  </a:solidFill>
                </a:rPr>
                <a:t>Approaches</a:t>
              </a:r>
              <a:r>
                <a:rPr lang="it-IT" dirty="0">
                  <a:solidFill>
                    <a:srgbClr val="002060"/>
                  </a:solidFill>
                </a:rPr>
                <a:t>:</a:t>
              </a:r>
            </a:p>
            <a:p>
              <a:pPr algn="just"/>
              <a:r>
                <a:rPr lang="it-IT" dirty="0">
                  <a:solidFill>
                    <a:srgbClr val="002060"/>
                  </a:solidFill>
                </a:rPr>
                <a:t>Single </a:t>
              </a:r>
              <a:r>
                <a:rPr lang="it-IT" dirty="0" err="1">
                  <a:solidFill>
                    <a:srgbClr val="002060"/>
                  </a:solidFill>
                </a:rPr>
                <a:t>cell</a:t>
              </a:r>
              <a:r>
                <a:rPr lang="it-IT" dirty="0">
                  <a:solidFill>
                    <a:srgbClr val="002060"/>
                  </a:solidFill>
                </a:rPr>
                <a:t>/single nuclei </a:t>
              </a:r>
              <a:r>
                <a:rPr lang="it-IT" dirty="0" err="1">
                  <a:solidFill>
                    <a:srgbClr val="002060"/>
                  </a:solidFill>
                </a:rPr>
                <a:t>omics</a:t>
              </a:r>
              <a:r>
                <a:rPr lang="it-IT" dirty="0">
                  <a:solidFill>
                    <a:srgbClr val="002060"/>
                  </a:solidFill>
                </a:rPr>
                <a:t>; In vivo </a:t>
              </a:r>
              <a:r>
                <a:rPr lang="it-IT" dirty="0" err="1">
                  <a:solidFill>
                    <a:srgbClr val="002060"/>
                  </a:solidFill>
                </a:rPr>
                <a:t>immunohistological</a:t>
              </a:r>
              <a:r>
                <a:rPr lang="it-IT" dirty="0">
                  <a:solidFill>
                    <a:srgbClr val="002060"/>
                  </a:solidFill>
                </a:rPr>
                <a:t> </a:t>
              </a:r>
              <a:r>
                <a:rPr lang="it-IT" dirty="0" err="1">
                  <a:solidFill>
                    <a:srgbClr val="002060"/>
                  </a:solidFill>
                </a:rPr>
                <a:t>analyses</a:t>
              </a:r>
              <a:r>
                <a:rPr lang="it-IT" dirty="0">
                  <a:solidFill>
                    <a:srgbClr val="002060"/>
                  </a:solidFill>
                </a:rPr>
                <a:t>; </a:t>
              </a:r>
              <a:r>
                <a:rPr lang="it-IT" dirty="0" err="1">
                  <a:solidFill>
                    <a:srgbClr val="002060"/>
                  </a:solidFill>
                </a:rPr>
                <a:t>Behavioral</a:t>
              </a:r>
              <a:r>
                <a:rPr lang="it-IT" dirty="0">
                  <a:solidFill>
                    <a:srgbClr val="002060"/>
                  </a:solidFill>
                </a:rPr>
                <a:t> </a:t>
              </a:r>
              <a:r>
                <a:rPr lang="it-IT" dirty="0" err="1">
                  <a:solidFill>
                    <a:srgbClr val="002060"/>
                  </a:solidFill>
                </a:rPr>
                <a:t>analyses</a:t>
              </a:r>
              <a:r>
                <a:rPr lang="it-IT" dirty="0">
                  <a:solidFill>
                    <a:srgbClr val="002060"/>
                  </a:solidFill>
                </a:rPr>
                <a:t>; </a:t>
              </a:r>
              <a:r>
                <a:rPr lang="it-IT" dirty="0" err="1">
                  <a:solidFill>
                    <a:srgbClr val="002060"/>
                  </a:solidFill>
                </a:rPr>
                <a:t>Lineage</a:t>
              </a:r>
              <a:r>
                <a:rPr lang="it-IT" dirty="0">
                  <a:solidFill>
                    <a:srgbClr val="002060"/>
                  </a:solidFill>
                </a:rPr>
                <a:t> tracing and mouse </a:t>
              </a:r>
              <a:r>
                <a:rPr lang="it-IT" dirty="0" err="1">
                  <a:solidFill>
                    <a:srgbClr val="002060"/>
                  </a:solidFill>
                </a:rPr>
                <a:t>transgenesis</a:t>
              </a:r>
              <a:r>
                <a:rPr lang="it-IT" dirty="0">
                  <a:solidFill>
                    <a:srgbClr val="002060"/>
                  </a:solidFill>
                </a:rPr>
                <a:t>; human 2D </a:t>
              </a:r>
              <a:r>
                <a:rPr lang="it-IT" dirty="0" err="1">
                  <a:solidFill>
                    <a:srgbClr val="002060"/>
                  </a:solidFill>
                </a:rPr>
                <a:t>cultures</a:t>
              </a:r>
              <a:r>
                <a:rPr lang="it-IT" dirty="0">
                  <a:solidFill>
                    <a:srgbClr val="002060"/>
                  </a:solidFill>
                </a:rPr>
                <a:t> and </a:t>
              </a:r>
              <a:r>
                <a:rPr lang="it-IT" dirty="0" err="1">
                  <a:solidFill>
                    <a:srgbClr val="002060"/>
                  </a:solidFill>
                </a:rPr>
                <a:t>organoid</a:t>
              </a:r>
              <a:r>
                <a:rPr lang="it-IT" dirty="0">
                  <a:solidFill>
                    <a:srgbClr val="002060"/>
                  </a:solidFill>
                </a:rPr>
                <a:t> models of </a:t>
              </a:r>
              <a:r>
                <a:rPr lang="it-IT" dirty="0" err="1">
                  <a:solidFill>
                    <a:srgbClr val="002060"/>
                  </a:solidFill>
                </a:rPr>
                <a:t>healthy</a:t>
              </a:r>
              <a:r>
                <a:rPr lang="it-IT" dirty="0">
                  <a:solidFill>
                    <a:srgbClr val="002060"/>
                  </a:solidFill>
                </a:rPr>
                <a:t> and </a:t>
              </a:r>
              <a:r>
                <a:rPr lang="it-IT" dirty="0" err="1">
                  <a:solidFill>
                    <a:srgbClr val="002060"/>
                  </a:solidFill>
                </a:rPr>
                <a:t>diseased</a:t>
              </a:r>
              <a:r>
                <a:rPr lang="it-IT" dirty="0">
                  <a:solidFill>
                    <a:srgbClr val="002060"/>
                  </a:solidFill>
                </a:rPr>
                <a:t> </a:t>
              </a:r>
              <a:r>
                <a:rPr lang="it-IT" dirty="0" err="1">
                  <a:solidFill>
                    <a:srgbClr val="002060"/>
                  </a:solidFill>
                </a:rPr>
                <a:t>pluripotent</a:t>
              </a:r>
              <a:r>
                <a:rPr lang="it-IT" dirty="0">
                  <a:solidFill>
                    <a:srgbClr val="002060"/>
                  </a:solidFill>
                </a:rPr>
                <a:t> stem </a:t>
              </a:r>
              <a:r>
                <a:rPr lang="it-IT" dirty="0" err="1">
                  <a:solidFill>
                    <a:srgbClr val="002060"/>
                  </a:solidFill>
                </a:rPr>
                <a:t>cell-derived</a:t>
              </a:r>
              <a:r>
                <a:rPr lang="it-IT" dirty="0">
                  <a:solidFill>
                    <a:srgbClr val="002060"/>
                  </a:solidFill>
                </a:rPr>
                <a:t> </a:t>
              </a:r>
              <a:r>
                <a:rPr lang="it-IT" dirty="0" err="1">
                  <a:solidFill>
                    <a:srgbClr val="002060"/>
                  </a:solidFill>
                </a:rPr>
                <a:t>neural</a:t>
              </a:r>
              <a:r>
                <a:rPr lang="it-IT" dirty="0">
                  <a:solidFill>
                    <a:srgbClr val="002060"/>
                  </a:solidFill>
                </a:rPr>
                <a:t> </a:t>
              </a:r>
              <a:r>
                <a:rPr lang="it-IT" dirty="0" err="1">
                  <a:solidFill>
                    <a:srgbClr val="002060"/>
                  </a:solidFill>
                </a:rPr>
                <a:t>cells</a:t>
              </a:r>
              <a:r>
                <a:rPr lang="it-IT" dirty="0">
                  <a:solidFill>
                    <a:srgbClr val="002060"/>
                  </a:solidFill>
                </a:rPr>
                <a:t>.</a:t>
              </a:r>
            </a:p>
          </p:txBody>
        </p:sp>
      </p:grpSp>
    </p:spTree>
    <p:extLst>
      <p:ext uri="{BB962C8B-B14F-4D97-AF65-F5344CB8AC3E}">
        <p14:creationId xmlns:p14="http://schemas.microsoft.com/office/powerpoint/2010/main" val="46122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123909" y="1351082"/>
            <a:ext cx="8068091" cy="3128545"/>
            <a:chOff x="800608" y="1773567"/>
            <a:chExt cx="12052626" cy="4558405"/>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7">
              <a:extLst>
                <a:ext uri="{FF2B5EF4-FFF2-40B4-BE49-F238E27FC236}">
                  <a16:creationId xmlns:a16="http://schemas.microsoft.com/office/drawing/2014/main" id="{F7C587EE-C272-17FF-2C37-92003E577F28}"/>
                </a:ext>
              </a:extLst>
            </p:cNvPr>
            <p:cNvSpPr txBox="1"/>
            <p:nvPr/>
          </p:nvSpPr>
          <p:spPr>
            <a:xfrm>
              <a:off x="2477729" y="3195484"/>
              <a:ext cx="8563897" cy="3136488"/>
            </a:xfrm>
            <a:prstGeom prst="rect">
              <a:avLst/>
            </a:prstGeom>
            <a:noFill/>
            <a:ln>
              <a:no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3A13DA4-35A4-5CEA-7F5B-E8B3DB2CE35E}"/>
                </a:ext>
              </a:extLst>
            </p:cNvPr>
            <p:cNvSpPr txBox="1"/>
            <p:nvPr/>
          </p:nvSpPr>
          <p:spPr>
            <a:xfrm>
              <a:off x="800608" y="3011144"/>
              <a:ext cx="12052626" cy="941728"/>
            </a:xfrm>
            <a:prstGeom prst="rect">
              <a:avLst/>
            </a:prstGeom>
            <a:noFill/>
          </p:spPr>
          <p:txBody>
            <a:bodyPr wrap="square" rtlCol="0">
              <a:sp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a:t>
              </a:r>
              <a:endParaRPr lang="it-IT"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sp>
        <p:nvSpPr>
          <p:cNvPr id="2" name="Rettangolo 1">
            <a:extLst>
              <a:ext uri="{FF2B5EF4-FFF2-40B4-BE49-F238E27FC236}">
                <a16:creationId xmlns:a16="http://schemas.microsoft.com/office/drawing/2014/main" id="{2A8528C1-2A7F-2831-6748-3D560ADD0B57}"/>
              </a:ext>
            </a:extLst>
          </p:cNvPr>
          <p:cNvSpPr/>
          <p:nvPr/>
        </p:nvSpPr>
        <p:spPr>
          <a:xfrm>
            <a:off x="3876005" y="1153719"/>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pic>
        <p:nvPicPr>
          <p:cNvPr id="10" name="Immagine 9" descr="Immagine che contiene schermata&#10;&#10;Descrizione generata automaticamente">
            <a:extLst>
              <a:ext uri="{FF2B5EF4-FFF2-40B4-BE49-F238E27FC236}">
                <a16:creationId xmlns:a16="http://schemas.microsoft.com/office/drawing/2014/main" id="{34F65D9C-484A-924E-39C5-622A78DF6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30" y="2705996"/>
            <a:ext cx="2343991" cy="2178846"/>
          </a:xfrm>
          <a:prstGeom prst="rect">
            <a:avLst/>
          </a:prstGeom>
        </p:spPr>
      </p:pic>
      <p:sp>
        <p:nvSpPr>
          <p:cNvPr id="13" name="CasellaDiTesto 12">
            <a:extLst>
              <a:ext uri="{FF2B5EF4-FFF2-40B4-BE49-F238E27FC236}">
                <a16:creationId xmlns:a16="http://schemas.microsoft.com/office/drawing/2014/main" id="{255BB658-595B-2C4E-2867-F1DE4FDF3906}"/>
              </a:ext>
            </a:extLst>
          </p:cNvPr>
          <p:cNvSpPr txBox="1"/>
          <p:nvPr/>
        </p:nvSpPr>
        <p:spPr>
          <a:xfrm>
            <a:off x="875876" y="4869892"/>
            <a:ext cx="1927131" cy="246221"/>
          </a:xfrm>
          <a:prstGeom prst="rect">
            <a:avLst/>
          </a:prstGeom>
          <a:noFill/>
        </p:spPr>
        <p:txBody>
          <a:bodyPr wrap="none" rtlCol="0">
            <a:spAutoFit/>
          </a:bodyPr>
          <a:lstStyle/>
          <a:p>
            <a:r>
              <a:rPr lang="it-IT" sz="1000" i="1" dirty="0">
                <a:solidFill>
                  <a:schemeClr val="bg1">
                    <a:lumMod val="85000"/>
                  </a:schemeClr>
                </a:solidFill>
              </a:rPr>
              <a:t>Credits: M. </a:t>
            </a:r>
            <a:r>
              <a:rPr lang="it-IT" sz="1000" i="1" dirty="0" err="1">
                <a:solidFill>
                  <a:schemeClr val="bg1">
                    <a:lumMod val="85000"/>
                  </a:schemeClr>
                </a:solidFill>
              </a:rPr>
              <a:t>Ribodino</a:t>
            </a:r>
            <a:r>
              <a:rPr lang="it-IT" sz="1000" i="1" dirty="0">
                <a:solidFill>
                  <a:schemeClr val="bg1">
                    <a:lumMod val="85000"/>
                  </a:schemeClr>
                </a:solidFill>
              </a:rPr>
              <a:t>, </a:t>
            </a:r>
            <a:r>
              <a:rPr lang="it-IT" sz="1000" i="1" dirty="0" err="1">
                <a:solidFill>
                  <a:schemeClr val="bg1">
                    <a:lumMod val="85000"/>
                  </a:schemeClr>
                </a:solidFill>
              </a:rPr>
              <a:t>R</a:t>
            </a:r>
            <a:r>
              <a:rPr lang="it-IT" sz="1000" i="1" dirty="0">
                <a:solidFill>
                  <a:schemeClr val="bg1">
                    <a:lumMod val="85000"/>
                  </a:schemeClr>
                </a:solidFill>
              </a:rPr>
              <a:t>. </a:t>
            </a:r>
            <a:r>
              <a:rPr lang="it-IT" sz="1000" i="1" dirty="0" err="1">
                <a:solidFill>
                  <a:schemeClr val="bg1">
                    <a:lumMod val="85000"/>
                  </a:schemeClr>
                </a:solidFill>
              </a:rPr>
              <a:t>Parolisi</a:t>
            </a:r>
            <a:endParaRPr lang="it-IT" sz="1000" i="1" dirty="0">
              <a:solidFill>
                <a:schemeClr val="bg1">
                  <a:lumMod val="85000"/>
                </a:schemeClr>
              </a:solidFill>
            </a:endParaRPr>
          </a:p>
        </p:txBody>
      </p:sp>
      <p:grpSp>
        <p:nvGrpSpPr>
          <p:cNvPr id="26" name="Gruppo 25">
            <a:extLst>
              <a:ext uri="{FF2B5EF4-FFF2-40B4-BE49-F238E27FC236}">
                <a16:creationId xmlns:a16="http://schemas.microsoft.com/office/drawing/2014/main" id="{C4525D50-3193-ADE5-5187-769C0CE3157E}"/>
              </a:ext>
            </a:extLst>
          </p:cNvPr>
          <p:cNvGrpSpPr/>
          <p:nvPr/>
        </p:nvGrpSpPr>
        <p:grpSpPr>
          <a:xfrm>
            <a:off x="3932065" y="1406435"/>
            <a:ext cx="8563897" cy="4077329"/>
            <a:chOff x="3932065" y="1132389"/>
            <a:chExt cx="8563897" cy="4077329"/>
          </a:xfrm>
        </p:grpSpPr>
        <p:grpSp>
          <p:nvGrpSpPr>
            <p:cNvPr id="22" name="Gruppo 21">
              <a:extLst>
                <a:ext uri="{FF2B5EF4-FFF2-40B4-BE49-F238E27FC236}">
                  <a16:creationId xmlns:a16="http://schemas.microsoft.com/office/drawing/2014/main" id="{9299E03F-DF27-54E4-FD93-AB57AF358FBD}"/>
                </a:ext>
              </a:extLst>
            </p:cNvPr>
            <p:cNvGrpSpPr/>
            <p:nvPr/>
          </p:nvGrpSpPr>
          <p:grpSpPr>
            <a:xfrm>
              <a:off x="4304649" y="1132389"/>
              <a:ext cx="7818730" cy="2408700"/>
              <a:chOff x="4320000" y="591620"/>
              <a:chExt cx="7818730" cy="2408700"/>
            </a:xfrm>
          </p:grpSpPr>
          <p:sp>
            <p:nvSpPr>
              <p:cNvPr id="4" name="CasellaDiTesto 13">
                <a:extLst>
                  <a:ext uri="{FF2B5EF4-FFF2-40B4-BE49-F238E27FC236}">
                    <a16:creationId xmlns:a16="http://schemas.microsoft.com/office/drawing/2014/main" id="{5E040F64-8482-AF9D-2808-894567C867D2}"/>
                  </a:ext>
                </a:extLst>
              </p:cNvPr>
              <p:cNvSpPr txBox="1"/>
              <p:nvPr/>
            </p:nvSpPr>
            <p:spPr>
              <a:xfrm>
                <a:off x="5406745" y="1634866"/>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
            <p:nvSpPr>
              <p:cNvPr id="5" name="CasellaDiTesto 4">
                <a:extLst>
                  <a:ext uri="{FF2B5EF4-FFF2-40B4-BE49-F238E27FC236}">
                    <a16:creationId xmlns:a16="http://schemas.microsoft.com/office/drawing/2014/main" id="{79F65076-4C7F-25DB-D64D-22E9C9C6362A}"/>
                  </a:ext>
                </a:extLst>
              </p:cNvPr>
              <p:cNvSpPr txBox="1"/>
              <p:nvPr/>
            </p:nvSpPr>
            <p:spPr>
              <a:xfrm>
                <a:off x="4320000" y="1054628"/>
                <a:ext cx="7775018" cy="369332"/>
              </a:xfrm>
              <a:prstGeom prst="rect">
                <a:avLst/>
              </a:prstGeom>
              <a:noFill/>
            </p:spPr>
            <p:txBody>
              <a:bodyPr wrap="square" rtlCol="0">
                <a:spAutoFit/>
              </a:bodyPr>
              <a:lstStyle/>
              <a:p>
                <a:pPr algn="just"/>
                <a:endParaRPr lang="it-IT" dirty="0">
                  <a:solidFill>
                    <a:schemeClr val="accent1">
                      <a:lumMod val="50000"/>
                    </a:schemeClr>
                  </a:solidFill>
                </a:endParaRPr>
              </a:p>
            </p:txBody>
          </p:sp>
          <p:sp>
            <p:nvSpPr>
              <p:cNvPr id="6" name="CasellaDiTesto 13">
                <a:extLst>
                  <a:ext uri="{FF2B5EF4-FFF2-40B4-BE49-F238E27FC236}">
                    <a16:creationId xmlns:a16="http://schemas.microsoft.com/office/drawing/2014/main" id="{36A25F36-A47F-FC22-C6DC-990C3FEB47F4}"/>
                  </a:ext>
                </a:extLst>
              </p:cNvPr>
              <p:cNvSpPr txBox="1"/>
              <p:nvPr/>
            </p:nvSpPr>
            <p:spPr>
              <a:xfrm>
                <a:off x="4788177" y="591620"/>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21" name="CasellaDiTesto 20">
                <a:extLst>
                  <a:ext uri="{FF2B5EF4-FFF2-40B4-BE49-F238E27FC236}">
                    <a16:creationId xmlns:a16="http://schemas.microsoft.com/office/drawing/2014/main" id="{32A084E8-1197-D6DD-964D-F50B7E91AE9B}"/>
                  </a:ext>
                </a:extLst>
              </p:cNvPr>
              <p:cNvSpPr txBox="1"/>
              <p:nvPr/>
            </p:nvSpPr>
            <p:spPr>
              <a:xfrm>
                <a:off x="4320000" y="2630988"/>
                <a:ext cx="7818730" cy="369332"/>
              </a:xfrm>
              <a:prstGeom prst="rect">
                <a:avLst/>
              </a:prstGeom>
              <a:noFill/>
            </p:spPr>
            <p:txBody>
              <a:bodyPr wrap="square">
                <a:spAutoFit/>
              </a:bodyPr>
              <a:lstStyle/>
              <a:p>
                <a:pPr marL="285750" indent="-285750">
                  <a:buFont typeface="Arial" panose="020B0604020202020204" pitchFamily="34" charset="0"/>
                  <a:buChar char="•"/>
                </a:pPr>
                <a:endParaRPr lang="it-IT" dirty="0">
                  <a:solidFill>
                    <a:schemeClr val="accent1">
                      <a:lumMod val="50000"/>
                    </a:schemeClr>
                  </a:solidFill>
                </a:endParaRPr>
              </a:p>
            </p:txBody>
          </p:sp>
        </p:grpSp>
        <p:grpSp>
          <p:nvGrpSpPr>
            <p:cNvPr id="15" name="Gruppo 14">
              <a:extLst>
                <a:ext uri="{FF2B5EF4-FFF2-40B4-BE49-F238E27FC236}">
                  <a16:creationId xmlns:a16="http://schemas.microsoft.com/office/drawing/2014/main" id="{D24FC215-B774-86E9-9222-BE91FD9A1F1B}"/>
                </a:ext>
              </a:extLst>
            </p:cNvPr>
            <p:cNvGrpSpPr/>
            <p:nvPr/>
          </p:nvGrpSpPr>
          <p:grpSpPr>
            <a:xfrm>
              <a:off x="3932065" y="1153917"/>
              <a:ext cx="8563897" cy="4055801"/>
              <a:chOff x="2415714" y="1525095"/>
              <a:chExt cx="8563897" cy="4055801"/>
            </a:xfrm>
          </p:grpSpPr>
          <p:sp>
            <p:nvSpPr>
              <p:cNvPr id="16" name="Rettangolo 15">
                <a:extLst>
                  <a:ext uri="{FF2B5EF4-FFF2-40B4-BE49-F238E27FC236}">
                    <a16:creationId xmlns:a16="http://schemas.microsoft.com/office/drawing/2014/main" id="{46760967-E185-29D5-34B6-BE6AA6392F27}"/>
                  </a:ext>
                </a:extLst>
              </p:cNvPr>
              <p:cNvSpPr/>
              <p:nvPr/>
            </p:nvSpPr>
            <p:spPr>
              <a:xfrm>
                <a:off x="2415714" y="1525095"/>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solidFill>
                      <a:srgbClr val="002060"/>
                    </a:solidFill>
                  </a:rPr>
                  <a:t>Cell </a:t>
                </a:r>
                <a:r>
                  <a:rPr lang="it-IT" dirty="0" err="1">
                    <a:solidFill>
                      <a:srgbClr val="002060"/>
                    </a:solidFill>
                  </a:rPr>
                  <a:t>replacement</a:t>
                </a:r>
                <a:r>
                  <a:rPr lang="it-IT" dirty="0">
                    <a:solidFill>
                      <a:srgbClr val="002060"/>
                    </a:solidFill>
                  </a:rPr>
                  <a:t> and brain re-</a:t>
                </a:r>
                <a:r>
                  <a:rPr lang="it-IT" dirty="0" err="1">
                    <a:solidFill>
                      <a:srgbClr val="002060"/>
                    </a:solidFill>
                  </a:rPr>
                  <a:t>wiring</a:t>
                </a:r>
                <a:r>
                  <a:rPr lang="it-IT" dirty="0">
                    <a:solidFill>
                      <a:srgbClr val="002060"/>
                    </a:solidFill>
                  </a:rPr>
                  <a:t> in neurodegenerative </a:t>
                </a:r>
                <a:r>
                  <a:rPr lang="it-IT" dirty="0" err="1">
                    <a:solidFill>
                      <a:srgbClr val="002060"/>
                    </a:solidFill>
                  </a:rPr>
                  <a:t>diseases</a:t>
                </a:r>
                <a:endParaRPr lang="it-IT" dirty="0">
                  <a:solidFill>
                    <a:srgbClr val="002060"/>
                  </a:solidFill>
                </a:endParaRPr>
              </a:p>
            </p:txBody>
          </p:sp>
          <p:sp>
            <p:nvSpPr>
              <p:cNvPr id="19" name="CasellaDiTesto 18">
                <a:extLst>
                  <a:ext uri="{FF2B5EF4-FFF2-40B4-BE49-F238E27FC236}">
                    <a16:creationId xmlns:a16="http://schemas.microsoft.com/office/drawing/2014/main" id="{B5CF6416-1108-E59B-DF30-96A06F0276CC}"/>
                  </a:ext>
                </a:extLst>
              </p:cNvPr>
              <p:cNvSpPr txBox="1"/>
              <p:nvPr/>
            </p:nvSpPr>
            <p:spPr>
              <a:xfrm>
                <a:off x="2803649" y="2718574"/>
                <a:ext cx="7759667" cy="2862322"/>
              </a:xfrm>
              <a:prstGeom prst="rect">
                <a:avLst/>
              </a:prstGeom>
              <a:noFill/>
            </p:spPr>
            <p:txBody>
              <a:bodyPr wrap="square" rtlCol="0">
                <a:spAutoFit/>
              </a:bodyPr>
              <a:lstStyle/>
              <a:p>
                <a:pPr algn="r"/>
                <a:endParaRPr lang="it-IT" dirty="0">
                  <a:solidFill>
                    <a:srgbClr val="002060"/>
                  </a:solidFill>
                </a:endParaRPr>
              </a:p>
              <a:p>
                <a:pPr marL="342900" indent="-342900" algn="just">
                  <a:buFont typeface="Arial" panose="020B0604020202020204" pitchFamily="34" charset="0"/>
                  <a:buChar char="•"/>
                </a:pPr>
                <a:r>
                  <a:rPr lang="it-IT" dirty="0">
                    <a:solidFill>
                      <a:srgbClr val="002060"/>
                    </a:solidFill>
                  </a:rPr>
                  <a:t>Integration of human </a:t>
                </a:r>
                <a:r>
                  <a:rPr lang="it-IT" dirty="0" err="1">
                    <a:solidFill>
                      <a:srgbClr val="002060"/>
                    </a:solidFill>
                  </a:rPr>
                  <a:t>striatal</a:t>
                </a:r>
                <a:r>
                  <a:rPr lang="it-IT" dirty="0">
                    <a:solidFill>
                      <a:srgbClr val="002060"/>
                    </a:solidFill>
                  </a:rPr>
                  <a:t> </a:t>
                </a:r>
                <a:r>
                  <a:rPr lang="it-IT" dirty="0" err="1">
                    <a:solidFill>
                      <a:srgbClr val="002060"/>
                    </a:solidFill>
                  </a:rPr>
                  <a:t>grafts</a:t>
                </a:r>
                <a:r>
                  <a:rPr lang="it-IT" dirty="0">
                    <a:solidFill>
                      <a:srgbClr val="002060"/>
                    </a:solidFill>
                  </a:rPr>
                  <a:t> in models of </a:t>
                </a:r>
                <a:r>
                  <a:rPr lang="it-IT" dirty="0" err="1">
                    <a:solidFill>
                      <a:srgbClr val="002060"/>
                    </a:solidFill>
                  </a:rPr>
                  <a:t>Huntington’s</a:t>
                </a:r>
                <a:r>
                  <a:rPr lang="it-IT" dirty="0">
                    <a:solidFill>
                      <a:srgbClr val="002060"/>
                    </a:solidFill>
                  </a:rPr>
                  <a:t> </a:t>
                </a:r>
                <a:r>
                  <a:rPr lang="it-IT" dirty="0" err="1">
                    <a:solidFill>
                      <a:srgbClr val="002060"/>
                    </a:solidFill>
                  </a:rPr>
                  <a:t>disease</a:t>
                </a:r>
                <a:endParaRPr lang="it-IT" dirty="0">
                  <a:solidFill>
                    <a:srgbClr val="002060"/>
                  </a:solidFill>
                </a:endParaRPr>
              </a:p>
              <a:p>
                <a:pPr marL="342900" indent="-342900" algn="just">
                  <a:buFont typeface="Arial" panose="020B0604020202020204" pitchFamily="34" charset="0"/>
                  <a:buChar char="•"/>
                </a:pPr>
                <a:r>
                  <a:rPr lang="it-IT" dirty="0">
                    <a:solidFill>
                      <a:srgbClr val="002060"/>
                    </a:solidFill>
                  </a:rPr>
                  <a:t>Impact of training </a:t>
                </a:r>
                <a:r>
                  <a:rPr lang="it-IT" dirty="0" err="1">
                    <a:solidFill>
                      <a:srgbClr val="002060"/>
                    </a:solidFill>
                  </a:rPr>
                  <a:t>protocols</a:t>
                </a:r>
                <a:r>
                  <a:rPr lang="it-IT" dirty="0">
                    <a:solidFill>
                      <a:srgbClr val="002060"/>
                    </a:solidFill>
                  </a:rPr>
                  <a:t> and </a:t>
                </a:r>
                <a:r>
                  <a:rPr lang="it-IT" dirty="0" err="1">
                    <a:solidFill>
                      <a:srgbClr val="002060"/>
                    </a:solidFill>
                  </a:rPr>
                  <a:t>enriched</a:t>
                </a:r>
                <a:r>
                  <a:rPr lang="it-IT" dirty="0">
                    <a:solidFill>
                      <a:srgbClr val="002060"/>
                    </a:solidFill>
                  </a:rPr>
                  <a:t> </a:t>
                </a:r>
                <a:r>
                  <a:rPr lang="it-IT" dirty="0" err="1">
                    <a:solidFill>
                      <a:srgbClr val="002060"/>
                    </a:solidFill>
                  </a:rPr>
                  <a:t>environment</a:t>
                </a:r>
                <a:r>
                  <a:rPr lang="it-IT" dirty="0">
                    <a:solidFill>
                      <a:srgbClr val="002060"/>
                    </a:solidFill>
                  </a:rPr>
                  <a:t> on </a:t>
                </a:r>
                <a:r>
                  <a:rPr lang="it-IT" dirty="0" err="1">
                    <a:solidFill>
                      <a:srgbClr val="002060"/>
                    </a:solidFill>
                  </a:rPr>
                  <a:t>damaged</a:t>
                </a:r>
                <a:r>
                  <a:rPr lang="it-IT" dirty="0">
                    <a:solidFill>
                      <a:srgbClr val="002060"/>
                    </a:solidFill>
                  </a:rPr>
                  <a:t> </a:t>
                </a:r>
                <a:r>
                  <a:rPr lang="it-IT" dirty="0" err="1">
                    <a:solidFill>
                      <a:srgbClr val="002060"/>
                    </a:solidFill>
                  </a:rPr>
                  <a:t>circuits</a:t>
                </a:r>
                <a:r>
                  <a:rPr lang="it-IT" dirty="0">
                    <a:solidFill>
                      <a:srgbClr val="002060"/>
                    </a:solidFill>
                  </a:rPr>
                  <a:t> re-</a:t>
                </a:r>
                <a:r>
                  <a:rPr lang="it-IT" dirty="0" err="1">
                    <a:solidFill>
                      <a:srgbClr val="002060"/>
                    </a:solidFill>
                  </a:rPr>
                  <a:t>wiring</a:t>
                </a:r>
                <a:endParaRPr lang="it-IT" dirty="0">
                  <a:solidFill>
                    <a:srgbClr val="002060"/>
                  </a:solidFill>
                </a:endParaRPr>
              </a:p>
              <a:p>
                <a:pPr marL="342900" indent="-342900" algn="just">
                  <a:buFont typeface="Arial" panose="020B0604020202020204" pitchFamily="34" charset="0"/>
                  <a:buChar char="•"/>
                </a:pPr>
                <a:r>
                  <a:rPr lang="it-IT" dirty="0">
                    <a:solidFill>
                      <a:srgbClr val="002060"/>
                    </a:solidFill>
                  </a:rPr>
                  <a:t>Host-</a:t>
                </a:r>
                <a:r>
                  <a:rPr lang="it-IT" dirty="0" err="1">
                    <a:solidFill>
                      <a:srgbClr val="002060"/>
                    </a:solidFill>
                  </a:rPr>
                  <a:t>graft</a:t>
                </a:r>
                <a:r>
                  <a:rPr lang="it-IT" dirty="0">
                    <a:solidFill>
                      <a:srgbClr val="002060"/>
                    </a:solidFill>
                  </a:rPr>
                  <a:t> </a:t>
                </a:r>
                <a:r>
                  <a:rPr lang="it-IT" dirty="0" err="1">
                    <a:solidFill>
                      <a:srgbClr val="002060"/>
                    </a:solidFill>
                  </a:rPr>
                  <a:t>interplay</a:t>
                </a:r>
                <a:endParaRPr lang="it-IT" dirty="0">
                  <a:solidFill>
                    <a:srgbClr val="002060"/>
                  </a:solidFill>
                </a:endParaRPr>
              </a:p>
              <a:p>
                <a:pPr algn="just"/>
                <a:endParaRPr lang="it-IT" dirty="0">
                  <a:solidFill>
                    <a:srgbClr val="002060"/>
                  </a:solidFill>
                </a:endParaRPr>
              </a:p>
              <a:p>
                <a:pPr algn="just"/>
                <a:r>
                  <a:rPr lang="it-IT" dirty="0" err="1">
                    <a:solidFill>
                      <a:srgbClr val="002060"/>
                    </a:solidFill>
                  </a:rPr>
                  <a:t>Approaches</a:t>
                </a:r>
                <a:r>
                  <a:rPr lang="it-IT" dirty="0">
                    <a:solidFill>
                      <a:srgbClr val="002060"/>
                    </a:solidFill>
                  </a:rPr>
                  <a:t>:</a:t>
                </a:r>
              </a:p>
              <a:p>
                <a:pPr algn="just"/>
                <a:r>
                  <a:rPr lang="it-IT" dirty="0">
                    <a:solidFill>
                      <a:srgbClr val="002060"/>
                    </a:solidFill>
                  </a:rPr>
                  <a:t>Generation of </a:t>
                </a:r>
                <a:r>
                  <a:rPr lang="it-IT" dirty="0" err="1">
                    <a:solidFill>
                      <a:srgbClr val="002060"/>
                    </a:solidFill>
                  </a:rPr>
                  <a:t>disease</a:t>
                </a:r>
                <a:r>
                  <a:rPr lang="it-IT" dirty="0">
                    <a:solidFill>
                      <a:srgbClr val="002060"/>
                    </a:solidFill>
                  </a:rPr>
                  <a:t> models; </a:t>
                </a:r>
                <a:r>
                  <a:rPr lang="it-IT" dirty="0" err="1">
                    <a:solidFill>
                      <a:srgbClr val="002060"/>
                    </a:solidFill>
                  </a:rPr>
                  <a:t>Microsurgery</a:t>
                </a:r>
                <a:r>
                  <a:rPr lang="it-IT" dirty="0">
                    <a:solidFill>
                      <a:srgbClr val="002060"/>
                    </a:solidFill>
                  </a:rPr>
                  <a:t>; In vivo </a:t>
                </a:r>
                <a:r>
                  <a:rPr lang="it-IT" dirty="0" err="1">
                    <a:solidFill>
                      <a:srgbClr val="002060"/>
                    </a:solidFill>
                  </a:rPr>
                  <a:t>immunohistological</a:t>
                </a:r>
                <a:r>
                  <a:rPr lang="it-IT" dirty="0">
                    <a:solidFill>
                      <a:srgbClr val="002060"/>
                    </a:solidFill>
                  </a:rPr>
                  <a:t> </a:t>
                </a:r>
                <a:r>
                  <a:rPr lang="it-IT" dirty="0" err="1">
                    <a:solidFill>
                      <a:srgbClr val="002060"/>
                    </a:solidFill>
                  </a:rPr>
                  <a:t>analyses</a:t>
                </a:r>
                <a:r>
                  <a:rPr lang="it-IT" dirty="0">
                    <a:solidFill>
                      <a:srgbClr val="002060"/>
                    </a:solidFill>
                  </a:rPr>
                  <a:t>; </a:t>
                </a:r>
                <a:r>
                  <a:rPr lang="it-IT" dirty="0" err="1">
                    <a:solidFill>
                      <a:srgbClr val="002060"/>
                    </a:solidFill>
                  </a:rPr>
                  <a:t>Behavioral</a:t>
                </a:r>
                <a:r>
                  <a:rPr lang="it-IT" dirty="0">
                    <a:solidFill>
                      <a:srgbClr val="002060"/>
                    </a:solidFill>
                  </a:rPr>
                  <a:t> studies; </a:t>
                </a:r>
                <a:r>
                  <a:rPr lang="it-IT" dirty="0" err="1">
                    <a:solidFill>
                      <a:srgbClr val="002060"/>
                    </a:solidFill>
                  </a:rPr>
                  <a:t>Transinaptic</a:t>
                </a:r>
                <a:r>
                  <a:rPr lang="it-IT" dirty="0">
                    <a:solidFill>
                      <a:srgbClr val="002060"/>
                    </a:solidFill>
                  </a:rPr>
                  <a:t> tracing; Clearing </a:t>
                </a:r>
                <a:r>
                  <a:rPr lang="it-IT" dirty="0" err="1">
                    <a:solidFill>
                      <a:srgbClr val="002060"/>
                    </a:solidFill>
                  </a:rPr>
                  <a:t>technologies</a:t>
                </a:r>
                <a:r>
                  <a:rPr lang="it-IT" dirty="0">
                    <a:solidFill>
                      <a:srgbClr val="002060"/>
                    </a:solidFill>
                  </a:rPr>
                  <a:t> and </a:t>
                </a:r>
                <a:r>
                  <a:rPr lang="it-IT" dirty="0" err="1">
                    <a:solidFill>
                      <a:srgbClr val="002060"/>
                    </a:solidFill>
                  </a:rPr>
                  <a:t>analytic</a:t>
                </a:r>
                <a:r>
                  <a:rPr lang="it-IT" dirty="0">
                    <a:solidFill>
                      <a:srgbClr val="002060"/>
                    </a:solidFill>
                  </a:rPr>
                  <a:t> pipelines for </a:t>
                </a:r>
                <a:r>
                  <a:rPr lang="it-IT" dirty="0" err="1">
                    <a:solidFill>
                      <a:srgbClr val="002060"/>
                    </a:solidFill>
                  </a:rPr>
                  <a:t>cleared</a:t>
                </a:r>
                <a:r>
                  <a:rPr lang="it-IT" dirty="0">
                    <a:solidFill>
                      <a:srgbClr val="002060"/>
                    </a:solidFill>
                  </a:rPr>
                  <a:t> brains.</a:t>
                </a:r>
              </a:p>
            </p:txBody>
          </p:sp>
        </p:grpSp>
      </p:grpSp>
    </p:spTree>
    <p:extLst>
      <p:ext uri="{BB962C8B-B14F-4D97-AF65-F5344CB8AC3E}">
        <p14:creationId xmlns:p14="http://schemas.microsoft.com/office/powerpoint/2010/main" val="43966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923330"/>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latin typeface="Aptos"/>
              </a:rPr>
              <a:t>Professor: </a:t>
            </a:r>
            <a:r>
              <a:rPr lang="it-IT" sz="1800" b="1" cap="none" spc="0" dirty="0">
                <a:solidFill>
                  <a:schemeClr val="accent1">
                    <a:lumMod val="50000"/>
                  </a:schemeClr>
                </a:solidFill>
                <a:latin typeface="Aptos"/>
              </a:rPr>
              <a:t>Maurizio </a:t>
            </a:r>
            <a:r>
              <a:rPr lang="it-IT" sz="1800" b="1" cap="none" spc="0" dirty="0" err="1">
                <a:solidFill>
                  <a:schemeClr val="accent1">
                    <a:lumMod val="50000"/>
                  </a:schemeClr>
                </a:solidFill>
                <a:latin typeface="Aptos"/>
              </a:rPr>
              <a:t>Giustetto</a:t>
            </a:r>
            <a:endParaRPr lang="it-IT" sz="1800" b="1" cap="none" spc="0" dirty="0">
              <a:solidFill>
                <a:schemeClr val="accent1">
                  <a:lumMod val="50000"/>
                </a:schemeClr>
              </a:solidFill>
              <a:latin typeface="Aptos"/>
            </a:endParaRP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maurizio</a:t>
            </a:r>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.giustetto@unito.it</a:t>
            </a:r>
            <a:endParaRPr lang="it-IT" b="0" i="0" dirty="0">
              <a:solidFill>
                <a:schemeClr val="accent1">
                  <a:lumMod val="50000"/>
                </a:schemeClr>
              </a:solidFill>
              <a:effectLst/>
              <a:latin typeface="Titillium Web" panose="00000500000000000000" pitchFamily="2" charset="0"/>
            </a:endParaRPr>
          </a:p>
          <a:p>
            <a:pPr lvl="0">
              <a:lnSpc>
                <a:spcPct val="100000"/>
              </a:lnSpc>
              <a:spcBef>
                <a:spcPts val="0"/>
              </a:spcBef>
            </a:pPr>
            <a:r>
              <a:rPr lang="it-IT" sz="1800" b="0" cap="none" spc="0" dirty="0">
                <a:solidFill>
                  <a:schemeClr val="accent1">
                    <a:lumMod val="50000"/>
                  </a:schemeClr>
                </a:solidFill>
                <a:latin typeface="Aptos"/>
              </a:rPr>
              <a:t>SSD: </a:t>
            </a:r>
            <a:r>
              <a:rPr lang="it-IT" sz="1800" b="0" cap="none" spc="0" dirty="0" err="1">
                <a:solidFill>
                  <a:schemeClr val="accent1">
                    <a:lumMod val="50000"/>
                  </a:schemeClr>
                </a:solidFill>
                <a:latin typeface="Aptos"/>
              </a:rPr>
              <a:t>Bio</a:t>
            </a:r>
            <a:r>
              <a:rPr lang="it-IT" sz="1800" b="0" cap="none" spc="0" dirty="0">
                <a:solidFill>
                  <a:schemeClr val="accent1">
                    <a:lumMod val="50000"/>
                  </a:schemeClr>
                </a:solidFill>
                <a:latin typeface="Aptos"/>
              </a:rPr>
              <a:t>/16</a:t>
            </a:r>
          </a:p>
        </p:txBody>
      </p:sp>
    </p:spTree>
    <p:extLst>
      <p:ext uri="{BB962C8B-B14F-4D97-AF65-F5344CB8AC3E}">
        <p14:creationId xmlns:p14="http://schemas.microsoft.com/office/powerpoint/2010/main" val="291323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6">
            <a:extLst>
              <a:ext uri="{FF2B5EF4-FFF2-40B4-BE49-F238E27FC236}">
                <a16:creationId xmlns:a16="http://schemas.microsoft.com/office/drawing/2014/main" id="{AFCDDF98-E69F-7462-590B-9D2756F0C9C7}"/>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3" name="Rectangle 58">
            <a:extLst>
              <a:ext uri="{FF2B5EF4-FFF2-40B4-BE49-F238E27FC236}">
                <a16:creationId xmlns:a16="http://schemas.microsoft.com/office/drawing/2014/main" id="{1AB008C1-CA35-6E90-B302-123D1E925ABB}"/>
              </a:ext>
              <a:ext uri="{C183D7F6-B498-43B3-948B-1728B52AA6E4}">
                <adec:decorative xmlns:adec="http://schemas.microsoft.com/office/drawing/2017/decorative" val="1"/>
              </a:ext>
            </a:extLst>
          </p:cNvPr>
          <p:cNvSpPr>
            <a:spLocks noMove="1" noResize="1"/>
          </p:cNvSpPr>
          <p:nvPr/>
        </p:nvSpPr>
        <p:spPr>
          <a:xfrm rot="5399996" flipH="1">
            <a:off x="-1417558" y="1417558"/>
            <a:ext cx="6875821" cy="4040742"/>
          </a:xfrm>
          <a:prstGeom prst="rect">
            <a:avLst/>
          </a:prstGeom>
          <a:gradFill>
            <a:gsLst>
              <a:gs pos="0">
                <a:srgbClr val="000000"/>
              </a:gs>
              <a:gs pos="100000">
                <a:srgbClr val="104862"/>
              </a:gs>
            </a:gsLst>
            <a:lin ang="186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Rectangle 60">
            <a:extLst>
              <a:ext uri="{FF2B5EF4-FFF2-40B4-BE49-F238E27FC236}">
                <a16:creationId xmlns:a16="http://schemas.microsoft.com/office/drawing/2014/main" id="{A8AE953C-E55C-8844-A064-0DEF6A8EB157}"/>
              </a:ext>
              <a:ext uri="{C183D7F6-B498-43B3-948B-1728B52AA6E4}">
                <adec:decorative xmlns:adec="http://schemas.microsoft.com/office/drawing/2017/decorative" val="1"/>
              </a:ext>
            </a:extLst>
          </p:cNvPr>
          <p:cNvSpPr>
            <a:spLocks noMove="1" noResize="1"/>
          </p:cNvSpPr>
          <p:nvPr/>
        </p:nvSpPr>
        <p:spPr>
          <a:xfrm flipH="1">
            <a:off x="457200" y="8485"/>
            <a:ext cx="3568272" cy="6858000"/>
          </a:xfrm>
          <a:prstGeom prst="rect">
            <a:avLst/>
          </a:prstGeom>
          <a:gradFill>
            <a:gsLst>
              <a:gs pos="0">
                <a:srgbClr val="156082">
                  <a:alpha val="32000"/>
                </a:srgbClr>
              </a:gs>
              <a:gs pos="100000">
                <a:srgbClr val="000000">
                  <a:alpha val="0"/>
                </a:srgbClr>
              </a:gs>
            </a:gsLst>
            <a:lin ang="60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 name="Freeform: Shape 62">
            <a:extLst>
              <a:ext uri="{FF2B5EF4-FFF2-40B4-BE49-F238E27FC236}">
                <a16:creationId xmlns:a16="http://schemas.microsoft.com/office/drawing/2014/main" id="{8D7BB840-081C-F19B-5827-91252F48D1FD}"/>
              </a:ext>
              <a:ext uri="{C183D7F6-B498-43B3-948B-1728B52AA6E4}">
                <adec:decorative xmlns:adec="http://schemas.microsoft.com/office/drawing/2017/decorative" val="1"/>
              </a:ext>
            </a:extLst>
          </p:cNvPr>
          <p:cNvSpPr>
            <a:spLocks noMove="1" noResize="1"/>
          </p:cNvSpPr>
          <p:nvPr/>
        </p:nvSpPr>
        <p:spPr>
          <a:xfrm rot="6097841">
            <a:off x="-747358" y="1201312"/>
            <a:ext cx="4808299" cy="4088666"/>
          </a:xfrm>
          <a:custGeom>
            <a:avLst/>
            <a:gdLst>
              <a:gd name="f0" fmla="val 10800000"/>
              <a:gd name="f1" fmla="val 5400000"/>
              <a:gd name="f2" fmla="val 180"/>
              <a:gd name="f3" fmla="val w"/>
              <a:gd name="f4" fmla="val h"/>
              <a:gd name="f5" fmla="val 0"/>
              <a:gd name="f6" fmla="val 4808302"/>
              <a:gd name="f7" fmla="val 4088666"/>
              <a:gd name="f8" fmla="val 48844"/>
              <a:gd name="f9" fmla="val 2888671"/>
              <a:gd name="f10" fmla="val 16818"/>
              <a:gd name="f11" fmla="val 2732167"/>
              <a:gd name="f12" fmla="val 2570123"/>
              <a:gd name="f13" fmla="val 2404151"/>
              <a:gd name="f14" fmla="val 1076375"/>
              <a:gd name="f15" fmla="val 3731927"/>
              <a:gd name="f16" fmla="val 2653109"/>
              <a:gd name="f17" fmla="val 4770461"/>
              <a:gd name="f18" fmla="val 2893229"/>
              <a:gd name="f19" fmla="val 4700216"/>
              <a:gd name="f20" fmla="val 3119072"/>
              <a:gd name="f21" fmla="val 4643143"/>
              <a:gd name="f22" fmla="val 3275009"/>
              <a:gd name="f23" fmla="val 690093"/>
              <a:gd name="f24" fmla="val 548991"/>
              <a:gd name="f25" fmla="val 3933414"/>
              <a:gd name="f26" fmla="val 304015"/>
              <a:gd name="f27" fmla="val 3636572"/>
              <a:gd name="f28" fmla="val 128908"/>
              <a:gd name="f29" fmla="val 3279932"/>
              <a:gd name="f30" fmla="+- 0 0 -90"/>
              <a:gd name="f31" fmla="*/ f3 1 4808302"/>
              <a:gd name="f32" fmla="*/ f4 1 4088666"/>
              <a:gd name="f33" fmla="+- f7 0 f5"/>
              <a:gd name="f34" fmla="+- f6 0 f5"/>
              <a:gd name="f35" fmla="*/ f30 f0 1"/>
              <a:gd name="f36" fmla="*/ f34 1 4808302"/>
              <a:gd name="f37" fmla="*/ f33 1 4088666"/>
              <a:gd name="f38" fmla="*/ 48844 f34 1"/>
              <a:gd name="f39" fmla="*/ 2888671 f33 1"/>
              <a:gd name="f40" fmla="*/ 0 f34 1"/>
              <a:gd name="f41" fmla="*/ 2404151 f33 1"/>
              <a:gd name="f42" fmla="*/ 2404151 f34 1"/>
              <a:gd name="f43" fmla="*/ 0 f33 1"/>
              <a:gd name="f44" fmla="*/ 4808302 f34 1"/>
              <a:gd name="f45" fmla="*/ 4700216 f34 1"/>
              <a:gd name="f46" fmla="*/ 3119072 f33 1"/>
              <a:gd name="f47" fmla="*/ 4643143 f34 1"/>
              <a:gd name="f48" fmla="*/ 3275009 f33 1"/>
              <a:gd name="f49" fmla="*/ 690093 f34 1"/>
              <a:gd name="f50" fmla="*/ 4088666 f33 1"/>
              <a:gd name="f51" fmla="*/ 548991 f34 1"/>
              <a:gd name="f52" fmla="*/ 3933414 f33 1"/>
              <a:gd name="f53" fmla="*/ f35 1 f2"/>
              <a:gd name="f54" fmla="*/ f38 1 4808302"/>
              <a:gd name="f55" fmla="*/ f39 1 4088666"/>
              <a:gd name="f56" fmla="*/ f40 1 4808302"/>
              <a:gd name="f57" fmla="*/ f41 1 4088666"/>
              <a:gd name="f58" fmla="*/ f42 1 4808302"/>
              <a:gd name="f59" fmla="*/ f43 1 4088666"/>
              <a:gd name="f60" fmla="*/ f44 1 4808302"/>
              <a:gd name="f61" fmla="*/ f45 1 4808302"/>
              <a:gd name="f62" fmla="*/ f46 1 4088666"/>
              <a:gd name="f63" fmla="*/ f47 1 4808302"/>
              <a:gd name="f64" fmla="*/ f48 1 4088666"/>
              <a:gd name="f65" fmla="*/ f49 1 4808302"/>
              <a:gd name="f66" fmla="*/ f50 1 4088666"/>
              <a:gd name="f67" fmla="*/ f51 1 4808302"/>
              <a:gd name="f68" fmla="*/ f52 1 4088666"/>
              <a:gd name="f69" fmla="*/ f5 1 f36"/>
              <a:gd name="f70" fmla="*/ f6 1 f36"/>
              <a:gd name="f71" fmla="*/ f5 1 f37"/>
              <a:gd name="f72" fmla="*/ f7 1 f37"/>
              <a:gd name="f73" fmla="+- f53 0 f1"/>
              <a:gd name="f74" fmla="*/ f54 1 f36"/>
              <a:gd name="f75" fmla="*/ f55 1 f37"/>
              <a:gd name="f76" fmla="*/ f56 1 f36"/>
              <a:gd name="f77" fmla="*/ f57 1 f37"/>
              <a:gd name="f78" fmla="*/ f58 1 f36"/>
              <a:gd name="f79" fmla="*/ f59 1 f37"/>
              <a:gd name="f80" fmla="*/ f60 1 f36"/>
              <a:gd name="f81" fmla="*/ f61 1 f36"/>
              <a:gd name="f82" fmla="*/ f62 1 f37"/>
              <a:gd name="f83" fmla="*/ f63 1 f36"/>
              <a:gd name="f84" fmla="*/ f64 1 f37"/>
              <a:gd name="f85" fmla="*/ f65 1 f36"/>
              <a:gd name="f86" fmla="*/ f66 1 f37"/>
              <a:gd name="f87" fmla="*/ f67 1 f36"/>
              <a:gd name="f88" fmla="*/ f68 1 f37"/>
              <a:gd name="f89" fmla="*/ f69 f31 1"/>
              <a:gd name="f90" fmla="*/ f70 f31 1"/>
              <a:gd name="f91" fmla="*/ f72 f32 1"/>
              <a:gd name="f92" fmla="*/ f71 f32 1"/>
              <a:gd name="f93" fmla="*/ f74 f31 1"/>
              <a:gd name="f94" fmla="*/ f75 f32 1"/>
              <a:gd name="f95" fmla="*/ f76 f31 1"/>
              <a:gd name="f96" fmla="*/ f77 f32 1"/>
              <a:gd name="f97" fmla="*/ f78 f31 1"/>
              <a:gd name="f98" fmla="*/ f79 f32 1"/>
              <a:gd name="f99" fmla="*/ f80 f31 1"/>
              <a:gd name="f100" fmla="*/ f81 f31 1"/>
              <a:gd name="f101" fmla="*/ f82 f32 1"/>
              <a:gd name="f102" fmla="*/ f83 f31 1"/>
              <a:gd name="f103" fmla="*/ f84 f32 1"/>
              <a:gd name="f104" fmla="*/ f85 f31 1"/>
              <a:gd name="f105" fmla="*/ f86 f32 1"/>
              <a:gd name="f106" fmla="*/ f87 f31 1"/>
              <a:gd name="f107" fmla="*/ f88 f32 1"/>
            </a:gdLst>
            <a:ahLst/>
            <a:cxnLst>
              <a:cxn ang="3cd4">
                <a:pos x="hc" y="t"/>
              </a:cxn>
              <a:cxn ang="0">
                <a:pos x="r" y="vc"/>
              </a:cxn>
              <a:cxn ang="cd4">
                <a:pos x="hc" y="b"/>
              </a:cxn>
              <a:cxn ang="cd2">
                <a:pos x="l" y="vc"/>
              </a:cxn>
              <a:cxn ang="f73">
                <a:pos x="f93" y="f94"/>
              </a:cxn>
              <a:cxn ang="f73">
                <a:pos x="f95" y="f96"/>
              </a:cxn>
              <a:cxn ang="f73">
                <a:pos x="f97" y="f98"/>
              </a:cxn>
              <a:cxn ang="f73">
                <a:pos x="f99" y="f96"/>
              </a:cxn>
              <a:cxn ang="f73">
                <a:pos x="f100" y="f101"/>
              </a:cxn>
              <a:cxn ang="f73">
                <a:pos x="f102" y="f103"/>
              </a:cxn>
              <a:cxn ang="f73">
                <a:pos x="f104" y="f105"/>
              </a:cxn>
              <a:cxn ang="f73">
                <a:pos x="f106" y="f107"/>
              </a:cxn>
              <a:cxn ang="f73">
                <a:pos x="f93" y="f94"/>
              </a:cxn>
            </a:cxnLst>
            <a:rect l="f89" t="f92" r="f90" b="f91"/>
            <a:pathLst>
              <a:path w="4808302" h="4088666">
                <a:moveTo>
                  <a:pt x="f8" y="f9"/>
                </a:moveTo>
                <a:cubicBezTo>
                  <a:pt x="f10" y="f11"/>
                  <a:pt x="f5" y="f12"/>
                  <a:pt x="f5" y="f13"/>
                </a:cubicBezTo>
                <a:cubicBezTo>
                  <a:pt x="f5" y="f14"/>
                  <a:pt x="f14" y="f5"/>
                  <a:pt x="f13" y="f5"/>
                </a:cubicBezTo>
                <a:cubicBezTo>
                  <a:pt x="f15" y="f5"/>
                  <a:pt x="f6" y="f14"/>
                  <a:pt x="f6" y="f13"/>
                </a:cubicBezTo>
                <a:cubicBezTo>
                  <a:pt x="f6" y="f16"/>
                  <a:pt x="f17" y="f18"/>
                  <a:pt x="f19" y="f20"/>
                </a:cubicBezTo>
                <a:lnTo>
                  <a:pt x="f21" y="f22"/>
                </a:lnTo>
                <a:lnTo>
                  <a:pt x="f23" y="f7"/>
                </a:lnTo>
                <a:lnTo>
                  <a:pt x="f24" y="f25"/>
                </a:lnTo>
                <a:cubicBezTo>
                  <a:pt x="f26" y="f27"/>
                  <a:pt x="f28" y="f29"/>
                  <a:pt x="f8" y="f9"/>
                </a:cubicBezTo>
                <a:close/>
              </a:path>
            </a:pathLst>
          </a:custGeom>
          <a:gradFill>
            <a:gsLst>
              <a:gs pos="0">
                <a:srgbClr val="46B1E1">
                  <a:alpha val="0"/>
                </a:srgbClr>
              </a:gs>
              <a:gs pos="100000">
                <a:srgbClr val="104862">
                  <a:alpha val="26000"/>
                </a:srgbClr>
              </a:gs>
            </a:gsLst>
            <a:lin ang="16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6" name="Rectangle 64">
            <a:extLst>
              <a:ext uri="{FF2B5EF4-FFF2-40B4-BE49-F238E27FC236}">
                <a16:creationId xmlns:a16="http://schemas.microsoft.com/office/drawing/2014/main" id="{015AC37A-8E85-191D-3A78-8917F555EF9C}"/>
              </a:ext>
              <a:ext uri="{C183D7F6-B498-43B3-948B-1728B52AA6E4}">
                <adec:decorative xmlns:adec="http://schemas.microsoft.com/office/drawing/2017/decorative" val="1"/>
              </a:ext>
            </a:extLst>
          </p:cNvPr>
          <p:cNvSpPr>
            <a:spLocks noMove="1" noResize="1"/>
          </p:cNvSpPr>
          <p:nvPr/>
        </p:nvSpPr>
        <p:spPr>
          <a:xfrm rot="16200004">
            <a:off x="-159540" y="2659400"/>
            <a:ext cx="4355598" cy="4040742"/>
          </a:xfrm>
          <a:prstGeom prst="rect">
            <a:avLst/>
          </a:prstGeom>
          <a:gradFill>
            <a:gsLst>
              <a:gs pos="0">
                <a:srgbClr val="156082">
                  <a:alpha val="24000"/>
                </a:srgbClr>
              </a:gs>
              <a:gs pos="100000">
                <a:srgbClr val="0B3041">
                  <a:alpha val="0"/>
                </a:srgbClr>
              </a:gs>
            </a:gsLst>
            <a:lin ang="11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7" name="CasellaDiTesto 13">
            <a:extLst>
              <a:ext uri="{FF2B5EF4-FFF2-40B4-BE49-F238E27FC236}">
                <a16:creationId xmlns:a16="http://schemas.microsoft.com/office/drawing/2014/main" id="{481EDE21-84CD-6E4A-98D0-2339CB952D69}"/>
              </a:ext>
            </a:extLst>
          </p:cNvPr>
          <p:cNvSpPr txBox="1"/>
          <p:nvPr/>
        </p:nvSpPr>
        <p:spPr>
          <a:xfrm>
            <a:off x="673739" y="2759384"/>
            <a:ext cx="2895575" cy="283421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4000" b="0" i="0" u="none" strike="noStrike" kern="1200" cap="none" spc="0" baseline="0">
              <a:solidFill>
                <a:srgbClr val="FFFFFF"/>
              </a:solidFill>
              <a:uFillTx/>
              <a:latin typeface="Aptos Display"/>
            </a:endParaRPr>
          </a:p>
        </p:txBody>
      </p:sp>
      <p:pic>
        <p:nvPicPr>
          <p:cNvPr id="8" name="Immagine 30">
            <a:extLst>
              <a:ext uri="{FF2B5EF4-FFF2-40B4-BE49-F238E27FC236}">
                <a16:creationId xmlns:a16="http://schemas.microsoft.com/office/drawing/2014/main" id="{3B0AB34F-3F91-E68E-AD56-C032E0B3C911}"/>
              </a:ext>
            </a:extLst>
          </p:cNvPr>
          <p:cNvPicPr>
            <a:picLocks noChangeAspect="1"/>
          </p:cNvPicPr>
          <p:nvPr/>
        </p:nvPicPr>
        <p:blipFill>
          <a:blip r:embed="rId3"/>
          <a:stretch>
            <a:fillRect/>
          </a:stretch>
        </p:blipFill>
        <p:spPr>
          <a:xfrm>
            <a:off x="11267017" y="91257"/>
            <a:ext cx="695556" cy="774917"/>
          </a:xfrm>
          <a:prstGeom prst="rect">
            <a:avLst/>
          </a:prstGeom>
          <a:noFill/>
          <a:ln cap="flat">
            <a:noFill/>
          </a:ln>
        </p:spPr>
      </p:pic>
      <p:pic>
        <p:nvPicPr>
          <p:cNvPr id="9" name="Immagine 29" descr="Immagine che contiene testo, Carattere, simbolo, logo&#10;&#10;Descrizione generata automaticamente">
            <a:extLst>
              <a:ext uri="{FF2B5EF4-FFF2-40B4-BE49-F238E27FC236}">
                <a16:creationId xmlns:a16="http://schemas.microsoft.com/office/drawing/2014/main" id="{CD4C68B0-8109-D583-5026-415418AD507E}"/>
              </a:ext>
            </a:extLst>
          </p:cNvPr>
          <p:cNvPicPr>
            <a:picLocks noChangeAspect="1"/>
          </p:cNvPicPr>
          <p:nvPr/>
        </p:nvPicPr>
        <p:blipFill>
          <a:blip r:embed="rId4"/>
          <a:srcRect r="56288"/>
          <a:stretch>
            <a:fillRect/>
          </a:stretch>
        </p:blipFill>
        <p:spPr>
          <a:xfrm>
            <a:off x="4176439" y="91257"/>
            <a:ext cx="849212" cy="774917"/>
          </a:xfrm>
          <a:prstGeom prst="rect">
            <a:avLst/>
          </a:prstGeom>
          <a:noFill/>
          <a:ln cap="flat">
            <a:noFill/>
          </a:ln>
        </p:spPr>
      </p:pic>
      <p:sp>
        <p:nvSpPr>
          <p:cNvPr id="10" name="CasellaDiTesto 13">
            <a:extLst>
              <a:ext uri="{FF2B5EF4-FFF2-40B4-BE49-F238E27FC236}">
                <a16:creationId xmlns:a16="http://schemas.microsoft.com/office/drawing/2014/main" id="{8EA29A43-E44A-458D-8415-9944E61E581F}"/>
              </a:ext>
            </a:extLst>
          </p:cNvPr>
          <p:cNvSpPr txBox="1"/>
          <p:nvPr/>
        </p:nvSpPr>
        <p:spPr>
          <a:xfrm>
            <a:off x="4656197" y="831811"/>
            <a:ext cx="6839995" cy="53999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0" baseline="0">
                <a:solidFill>
                  <a:srgbClr val="0B3041"/>
                </a:solidFill>
                <a:uFillTx/>
                <a:latin typeface="Aptos"/>
              </a:rPr>
              <a:t>Objective of the internship</a:t>
            </a:r>
          </a:p>
        </p:txBody>
      </p:sp>
      <p:sp>
        <p:nvSpPr>
          <p:cNvPr id="11" name="CasellaDiTesto 13">
            <a:extLst>
              <a:ext uri="{FF2B5EF4-FFF2-40B4-BE49-F238E27FC236}">
                <a16:creationId xmlns:a16="http://schemas.microsoft.com/office/drawing/2014/main" id="{906A48B9-17D7-759D-8546-74EC87E53A75}"/>
              </a:ext>
            </a:extLst>
          </p:cNvPr>
          <p:cNvSpPr txBox="1"/>
          <p:nvPr/>
        </p:nvSpPr>
        <p:spPr>
          <a:xfrm>
            <a:off x="4012021" y="2260378"/>
            <a:ext cx="8100002" cy="53999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1" i="0" u="none" strike="noStrike" kern="1200" cap="none" spc="0" baseline="0">
                <a:solidFill>
                  <a:srgbClr val="0B3041"/>
                </a:solidFill>
                <a:uFillTx/>
                <a:latin typeface="Aptos"/>
              </a:rPr>
              <a:t>Research lines</a:t>
            </a:r>
          </a:p>
        </p:txBody>
      </p:sp>
      <p:sp>
        <p:nvSpPr>
          <p:cNvPr id="12" name="Rettangolo 9">
            <a:extLst>
              <a:ext uri="{FF2B5EF4-FFF2-40B4-BE49-F238E27FC236}">
                <a16:creationId xmlns:a16="http://schemas.microsoft.com/office/drawing/2014/main" id="{8264B412-6579-17A5-A549-93F38ABB4559}"/>
              </a:ext>
            </a:extLst>
          </p:cNvPr>
          <p:cNvSpPr/>
          <p:nvPr/>
        </p:nvSpPr>
        <p:spPr>
          <a:xfrm>
            <a:off x="4332171" y="1299810"/>
            <a:ext cx="7671495" cy="914400"/>
          </a:xfrm>
          <a:prstGeom prst="rect">
            <a:avLst/>
          </a:prstGeom>
          <a:solidFill>
            <a:srgbClr val="FFFFFF"/>
          </a:solidFill>
          <a:ln w="19046" cap="flat">
            <a:solidFill>
              <a:schemeClr val="bg1"/>
            </a:solidFill>
            <a:prstDash val="solid"/>
            <a:miter/>
          </a:ln>
        </p:spPr>
        <p:txBody>
          <a:bodyPr vert="horz" wrap="square" lIns="91440" tIns="45720" rIns="91440" bIns="45720" anchor="ctr" anchorCtr="1"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rgbClr val="104862"/>
                </a:solidFill>
                <a:uFillTx/>
                <a:latin typeface="Aptos"/>
              </a:rPr>
              <a:t>To introduce the </a:t>
            </a:r>
            <a:r>
              <a:rPr lang="it-IT" sz="1800" b="0" i="0" u="none" strike="noStrike" kern="1200" cap="none" spc="0" baseline="0" dirty="0" err="1">
                <a:solidFill>
                  <a:srgbClr val="104862"/>
                </a:solidFill>
                <a:uFillTx/>
                <a:latin typeface="Aptos"/>
              </a:rPr>
              <a:t>student</a:t>
            </a:r>
            <a:r>
              <a:rPr lang="it-IT" sz="1800" b="0" i="0" u="none" strike="noStrike" kern="1200" cap="none" spc="0" baseline="0" dirty="0">
                <a:solidFill>
                  <a:srgbClr val="104862"/>
                </a:solidFill>
                <a:uFillTx/>
                <a:latin typeface="Aptos"/>
              </a:rPr>
              <a:t> in the </a:t>
            </a:r>
            <a:r>
              <a:rPr lang="it-IT" sz="1800" b="0" i="0" u="none" strike="noStrike" kern="1200" cap="none" spc="0" baseline="0" dirty="0" err="1">
                <a:solidFill>
                  <a:srgbClr val="104862"/>
                </a:solidFill>
                <a:uFillTx/>
                <a:latin typeface="Aptos"/>
              </a:rPr>
              <a:t>research</a:t>
            </a:r>
            <a:r>
              <a:rPr lang="it-IT" sz="1800" b="0" i="0" u="none" strike="noStrike" kern="1200" cap="none" spc="0" baseline="0" dirty="0">
                <a:solidFill>
                  <a:srgbClr val="104862"/>
                </a:solidFill>
                <a:uFillTx/>
                <a:latin typeface="Aptos"/>
              </a:rPr>
              <a:t> field of </a:t>
            </a:r>
            <a:r>
              <a:rPr lang="it-IT" sz="1800" b="1" i="0" u="none" strike="noStrike" kern="1200" cap="none" spc="0" baseline="0" dirty="0">
                <a:solidFill>
                  <a:srgbClr val="104862"/>
                </a:solidFill>
                <a:uFillTx/>
                <a:latin typeface="Aptos"/>
              </a:rPr>
              <a:t>brain </a:t>
            </a:r>
            <a:r>
              <a:rPr lang="it-IT" sz="1800" b="1" i="0" u="none" strike="noStrike" kern="1200" cap="none" spc="0" baseline="0" dirty="0" err="1">
                <a:solidFill>
                  <a:srgbClr val="104862"/>
                </a:solidFill>
                <a:uFillTx/>
                <a:latin typeface="Aptos"/>
              </a:rPr>
              <a:t>structural</a:t>
            </a:r>
            <a:r>
              <a:rPr lang="it-IT" sz="1800" b="1" i="0" u="none" strike="noStrike" kern="1200" cap="none" spc="0" baseline="0" dirty="0">
                <a:solidFill>
                  <a:srgbClr val="104862"/>
                </a:solidFill>
                <a:uFillTx/>
                <a:latin typeface="Aptos"/>
              </a:rPr>
              <a:t> </a:t>
            </a:r>
            <a:r>
              <a:rPr lang="it-IT" sz="1800" b="1" i="0" u="none" strike="noStrike" kern="1200" cap="none" spc="0" baseline="0" dirty="0" err="1">
                <a:solidFill>
                  <a:srgbClr val="104862"/>
                </a:solidFill>
                <a:uFillTx/>
                <a:latin typeface="Aptos"/>
              </a:rPr>
              <a:t>plasticity</a:t>
            </a:r>
            <a:r>
              <a:rPr lang="it-IT" sz="1800" b="0" i="0" u="none" strike="noStrike" kern="1200" cap="none" spc="0" baseline="0" dirty="0">
                <a:solidFill>
                  <a:srgbClr val="104862"/>
                </a:solidFill>
                <a:uFillTx/>
                <a:latin typeface="Aptos"/>
              </a:rPr>
              <a:t>, with special </a:t>
            </a:r>
            <a:r>
              <a:rPr lang="it-IT" sz="1800" b="0" i="0" u="none" strike="noStrike" kern="1200" cap="none" spc="0" baseline="0" dirty="0" err="1">
                <a:solidFill>
                  <a:srgbClr val="104862"/>
                </a:solidFill>
                <a:uFillTx/>
                <a:latin typeface="Aptos"/>
              </a:rPr>
              <a:t>reference</a:t>
            </a:r>
            <a:r>
              <a:rPr lang="it-IT" sz="1800" b="0" i="0" u="none" strike="noStrike" kern="1200" cap="none" spc="0" baseline="0" dirty="0">
                <a:solidFill>
                  <a:srgbClr val="104862"/>
                </a:solidFill>
                <a:uFillTx/>
                <a:latin typeface="Aptos"/>
              </a:rPr>
              <a:t> to </a:t>
            </a:r>
            <a:r>
              <a:rPr lang="it-IT" sz="1800" b="1" i="0" u="none" strike="noStrike" kern="1200" cap="none" spc="0" baseline="0" dirty="0" err="1">
                <a:solidFill>
                  <a:srgbClr val="104862"/>
                </a:solidFill>
                <a:uFillTx/>
                <a:latin typeface="Aptos"/>
              </a:rPr>
              <a:t>neurogenic</a:t>
            </a:r>
            <a:r>
              <a:rPr lang="it-IT" sz="1800" b="1" i="0" u="none" strike="noStrike" kern="1200" cap="none" spc="0" baseline="0" dirty="0">
                <a:solidFill>
                  <a:srgbClr val="104862"/>
                </a:solidFill>
                <a:uFillTx/>
                <a:latin typeface="Aptos"/>
              </a:rPr>
              <a:t> </a:t>
            </a:r>
            <a:r>
              <a:rPr lang="it-IT" sz="1800" b="1" i="0" u="none" strike="noStrike" kern="1200" cap="none" spc="0" baseline="0" dirty="0" err="1">
                <a:solidFill>
                  <a:srgbClr val="104862"/>
                </a:solidFill>
                <a:uFillTx/>
                <a:latin typeface="Aptos"/>
              </a:rPr>
              <a:t>processes</a:t>
            </a:r>
            <a:r>
              <a:rPr lang="it-IT" sz="1800" b="1"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occurring</a:t>
            </a:r>
            <a:r>
              <a:rPr lang="it-IT" sz="1800" b="0" i="0" u="none" strike="noStrike" kern="1200" cap="none" spc="0" baseline="0" dirty="0">
                <a:solidFill>
                  <a:srgbClr val="104862"/>
                </a:solidFill>
                <a:uFillTx/>
                <a:latin typeface="Aptos"/>
              </a:rPr>
              <a:t> in the mature brain and to the </a:t>
            </a:r>
            <a:r>
              <a:rPr lang="it-IT" sz="1800" b="1" i="0" u="none" strike="noStrike" kern="1200" cap="none" spc="0" baseline="0" dirty="0">
                <a:solidFill>
                  <a:srgbClr val="104862"/>
                </a:solidFill>
                <a:uFillTx/>
                <a:latin typeface="Aptos"/>
              </a:rPr>
              <a:t>comparative </a:t>
            </a:r>
            <a:r>
              <a:rPr lang="it-IT" sz="1800" b="1" i="0" u="none" strike="noStrike" kern="1200" cap="none" spc="0" baseline="0" dirty="0" err="1">
                <a:solidFill>
                  <a:srgbClr val="104862"/>
                </a:solidFill>
                <a:uFillTx/>
                <a:latin typeface="Aptos"/>
              </a:rPr>
              <a:t>approach</a:t>
            </a:r>
            <a:r>
              <a:rPr lang="it-IT" sz="1800" b="1" i="0" u="none" strike="noStrike" kern="0" cap="none" spc="0" baseline="0" dirty="0">
                <a:solidFill>
                  <a:srgbClr val="104862"/>
                </a:solidFill>
                <a:uFillTx/>
                <a:latin typeface="Aptos"/>
              </a:rPr>
              <a:t> </a:t>
            </a:r>
            <a:r>
              <a:rPr lang="it-IT" sz="1800" b="0" i="0" u="none" strike="noStrike" kern="0" cap="none" spc="0" baseline="0" dirty="0">
                <a:solidFill>
                  <a:srgbClr val="104862"/>
                </a:solidFill>
                <a:uFillTx/>
                <a:latin typeface="Aptos"/>
              </a:rPr>
              <a:t>in </a:t>
            </a:r>
            <a:r>
              <a:rPr lang="it-IT" sz="1800" b="0" i="0" u="none" strike="noStrike" kern="0" cap="none" spc="0" baseline="0" dirty="0" err="1">
                <a:solidFill>
                  <a:srgbClr val="104862"/>
                </a:solidFill>
                <a:uFillTx/>
                <a:latin typeface="Aptos"/>
              </a:rPr>
              <a:t>different</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mammals</a:t>
            </a:r>
            <a:endParaRPr lang="it-IT" sz="1800" b="0" i="0" u="none" strike="noStrike" kern="1200" cap="none" spc="0" baseline="0" dirty="0">
              <a:solidFill>
                <a:srgbClr val="104862"/>
              </a:solidFill>
              <a:uFillTx/>
              <a:latin typeface="Aptos"/>
            </a:endParaRPr>
          </a:p>
        </p:txBody>
      </p:sp>
      <p:sp>
        <p:nvSpPr>
          <p:cNvPr id="13" name="Rettangolo 10">
            <a:extLst>
              <a:ext uri="{FF2B5EF4-FFF2-40B4-BE49-F238E27FC236}">
                <a16:creationId xmlns:a16="http://schemas.microsoft.com/office/drawing/2014/main" id="{0B854CDA-46F3-6956-103B-01BD271CB743}"/>
              </a:ext>
            </a:extLst>
          </p:cNvPr>
          <p:cNvSpPr/>
          <p:nvPr/>
        </p:nvSpPr>
        <p:spPr>
          <a:xfrm>
            <a:off x="4380204" y="2601268"/>
            <a:ext cx="7671495" cy="4070469"/>
          </a:xfrm>
          <a:prstGeom prst="rect">
            <a:avLst/>
          </a:prstGeom>
          <a:solidFill>
            <a:srgbClr val="FFFFFF"/>
          </a:solidFill>
          <a:ln w="19046" cap="flat">
            <a:solidFill>
              <a:schemeClr val="bg1"/>
            </a:solidFill>
            <a:prstDash val="solid"/>
            <a:miter/>
          </a:ln>
        </p:spPr>
        <p:txBody>
          <a:bodyPr vert="horz" wrap="square" lIns="91440" tIns="45720" rIns="91440" bIns="45720" anchor="ctr" anchorCtr="1"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0" cap="none" spc="0" baseline="0" dirty="0">
                <a:solidFill>
                  <a:srgbClr val="104862"/>
                </a:solidFill>
                <a:uFillTx/>
                <a:latin typeface="Aptos"/>
              </a:rPr>
              <a:t>The </a:t>
            </a:r>
            <a:r>
              <a:rPr lang="it-IT" sz="1800" b="0" i="0" u="none" strike="noStrike" kern="0" cap="none" spc="0" baseline="0" dirty="0" err="1">
                <a:solidFill>
                  <a:srgbClr val="104862"/>
                </a:solidFill>
                <a:uFillTx/>
                <a:latin typeface="Aptos"/>
              </a:rPr>
              <a:t>research</a:t>
            </a:r>
            <a:r>
              <a:rPr lang="it-IT" sz="1800" b="0" i="0" u="none" strike="noStrike" kern="0" cap="none" spc="0" baseline="0" dirty="0">
                <a:solidFill>
                  <a:srgbClr val="104862"/>
                </a:solidFill>
                <a:uFillTx/>
                <a:latin typeface="Aptos"/>
              </a:rPr>
              <a:t> lines are </a:t>
            </a:r>
            <a:r>
              <a:rPr lang="it-IT" sz="1800" b="0" i="0" u="none" strike="noStrike" kern="0" cap="none" spc="0" baseline="0" dirty="0" err="1">
                <a:solidFill>
                  <a:srgbClr val="104862"/>
                </a:solidFill>
                <a:uFillTx/>
                <a:latin typeface="Aptos"/>
              </a:rPr>
              <a:t>linked</a:t>
            </a:r>
            <a:r>
              <a:rPr lang="it-IT" sz="1800" b="0" i="0" u="none" strike="noStrike" kern="0" cap="none" spc="0" baseline="0" dirty="0">
                <a:solidFill>
                  <a:srgbClr val="104862"/>
                </a:solidFill>
                <a:uFillTx/>
                <a:latin typeface="Aptos"/>
              </a:rPr>
              <a:t> to the </a:t>
            </a:r>
            <a:r>
              <a:rPr lang="it-IT" sz="1800" b="0" i="0" u="none" strike="noStrike" kern="0" cap="none" spc="0" baseline="0" dirty="0" err="1">
                <a:solidFill>
                  <a:srgbClr val="104862"/>
                </a:solidFill>
                <a:uFillTx/>
                <a:latin typeface="Aptos"/>
              </a:rPr>
              <a:t>recent</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discovery</a:t>
            </a:r>
            <a:r>
              <a:rPr lang="it-IT" sz="1800" b="0" i="0" u="none" strike="noStrike" kern="0" cap="none" spc="0" baseline="0" dirty="0">
                <a:solidFill>
                  <a:srgbClr val="104862"/>
                </a:solidFill>
                <a:uFillTx/>
                <a:latin typeface="Aptos"/>
              </a:rPr>
              <a:t> of «immature» or «</a:t>
            </a:r>
            <a:r>
              <a:rPr lang="it-IT" sz="1800" b="0" i="0" u="none" strike="noStrike" kern="0" cap="none" spc="0" baseline="0" dirty="0" err="1">
                <a:solidFill>
                  <a:srgbClr val="104862"/>
                </a:solidFill>
                <a:uFillTx/>
                <a:latin typeface="Aptos"/>
              </a:rPr>
              <a:t>dormant</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neurons</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cells</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generated</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prenatally</a:t>
            </a:r>
            <a:r>
              <a:rPr lang="it-IT" sz="1800" b="0" i="0" u="none" strike="noStrike" kern="0" cap="none" spc="0" baseline="0" dirty="0">
                <a:solidFill>
                  <a:srgbClr val="104862"/>
                </a:solidFill>
                <a:uFillTx/>
                <a:latin typeface="Aptos"/>
              </a:rPr>
              <a:t> and </a:t>
            </a:r>
            <a:r>
              <a:rPr lang="it-IT" sz="1800" b="0" i="0" u="none" strike="noStrike" kern="0" cap="none" spc="0" baseline="0" dirty="0" err="1">
                <a:solidFill>
                  <a:srgbClr val="104862"/>
                </a:solidFill>
                <a:uFillTx/>
                <a:latin typeface="Aptos"/>
              </a:rPr>
              <a:t>blocked</a:t>
            </a:r>
            <a:r>
              <a:rPr lang="it-IT" sz="1800" b="0" i="0" u="none" strike="noStrike" kern="0" cap="none" spc="0" baseline="0" dirty="0">
                <a:solidFill>
                  <a:srgbClr val="104862"/>
                </a:solidFill>
                <a:uFillTx/>
                <a:latin typeface="Aptos"/>
              </a:rPr>
              <a:t> in </a:t>
            </a:r>
            <a:r>
              <a:rPr lang="it-IT" sz="1800" b="0" i="0" u="none" strike="noStrike" kern="0" cap="none" spc="0" baseline="0" dirty="0" err="1">
                <a:solidFill>
                  <a:srgbClr val="104862"/>
                </a:solidFill>
                <a:uFillTx/>
                <a:latin typeface="Aptos"/>
              </a:rPr>
              <a:t>arrested</a:t>
            </a:r>
            <a:r>
              <a:rPr lang="it-IT" sz="1800" b="0" i="0" u="none" strike="noStrike" kern="0" cap="none" spc="0" baseline="0" dirty="0">
                <a:solidFill>
                  <a:srgbClr val="104862"/>
                </a:solidFill>
                <a:uFillTx/>
                <a:latin typeface="Aptos"/>
              </a:rPr>
              <a:t> maturation for long time, </a:t>
            </a:r>
            <a:r>
              <a:rPr lang="it-IT" sz="1800" b="0" i="0" u="none" strike="noStrike" kern="0" cap="none" spc="0" baseline="0" dirty="0" err="1">
                <a:solidFill>
                  <a:srgbClr val="104862"/>
                </a:solidFill>
                <a:uFillTx/>
                <a:latin typeface="Aptos"/>
              </a:rPr>
              <a:t>until</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they</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awake</a:t>
            </a:r>
            <a:r>
              <a:rPr lang="it-IT" sz="1800" b="0" i="0" u="none" strike="noStrike" kern="0" cap="none" spc="0" baseline="0" dirty="0">
                <a:solidFill>
                  <a:srgbClr val="104862"/>
                </a:solidFill>
                <a:uFillTx/>
                <a:latin typeface="Aptos"/>
              </a:rPr>
              <a:t>» to </a:t>
            </a:r>
            <a:r>
              <a:rPr lang="it-IT" sz="1800" b="0" i="0" u="none" strike="noStrike" kern="0" cap="none" spc="0" baseline="0" dirty="0" err="1">
                <a:solidFill>
                  <a:srgbClr val="104862"/>
                </a:solidFill>
                <a:uFillTx/>
                <a:latin typeface="Aptos"/>
              </a:rPr>
              <a:t>fully</a:t>
            </a:r>
            <a:r>
              <a:rPr lang="it-IT" sz="1800" b="0" i="0" u="none" strike="noStrike" kern="0" cap="none" spc="0" baseline="0" dirty="0">
                <a:solidFill>
                  <a:srgbClr val="104862"/>
                </a:solidFill>
                <a:uFillTx/>
                <a:latin typeface="Aptos"/>
              </a:rPr>
              <a:t> mature and integrate </a:t>
            </a:r>
            <a:r>
              <a:rPr lang="it-IT" sz="1800" b="0" i="0" u="none" strike="noStrike" kern="0" cap="none" spc="0" baseline="0" dirty="0" err="1">
                <a:solidFill>
                  <a:srgbClr val="104862"/>
                </a:solidFill>
                <a:uFillTx/>
                <a:latin typeface="Aptos"/>
              </a:rPr>
              <a:t>into</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preexisting</a:t>
            </a:r>
            <a:r>
              <a:rPr lang="it-IT" sz="1800" b="0" i="0" u="none" strike="noStrike" kern="0" cap="none" spc="0" baseline="0" dirty="0">
                <a:solidFill>
                  <a:srgbClr val="104862"/>
                </a:solidFill>
                <a:uFillTx/>
                <a:latin typeface="Aptos"/>
              </a:rPr>
              <a:t> </a:t>
            </a:r>
            <a:r>
              <a:rPr lang="it-IT" sz="1800" b="0" i="0" u="none" strike="noStrike" kern="0" cap="none" spc="0" baseline="0" dirty="0" err="1">
                <a:solidFill>
                  <a:srgbClr val="104862"/>
                </a:solidFill>
                <a:uFillTx/>
                <a:latin typeface="Aptos"/>
              </a:rPr>
              <a:t>circuits</a:t>
            </a:r>
            <a:endParaRPr lang="it-IT" sz="1800" b="0" i="0" u="none" strike="noStrike" kern="0" cap="none" spc="0" baseline="0" dirty="0">
              <a:solidFill>
                <a:srgbClr val="104862"/>
              </a:solidFill>
              <a:uFillTx/>
              <a:latin typeface="Aptos"/>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dirty="0">
              <a:solidFill>
                <a:srgbClr val="104862"/>
              </a:solidFill>
              <a:uFillTx/>
              <a:latin typeface="Aptos"/>
            </a:endParaRPr>
          </a:p>
          <a:p>
            <a:pPr marL="285750" marR="0" lvl="0" indent="-285750" algn="just"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it-IT" sz="1800" b="0" i="0" u="none" strike="noStrike" kern="1200" cap="none" spc="0" baseline="0" dirty="0" err="1">
                <a:solidFill>
                  <a:srgbClr val="104862"/>
                </a:solidFill>
                <a:uFillTx/>
                <a:latin typeface="Aptos"/>
              </a:rPr>
              <a:t>Phylogenetic</a:t>
            </a:r>
            <a:r>
              <a:rPr lang="it-IT" sz="1800" b="0"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variation</a:t>
            </a:r>
            <a:r>
              <a:rPr lang="it-IT" sz="1800" b="0" i="0" u="none" strike="noStrike" kern="1200" cap="none" spc="0" baseline="0" dirty="0">
                <a:solidFill>
                  <a:srgbClr val="104862"/>
                </a:solidFill>
                <a:uFillTx/>
                <a:latin typeface="Aptos"/>
              </a:rPr>
              <a:t> of immature </a:t>
            </a:r>
            <a:r>
              <a:rPr lang="it-IT" sz="1800" b="0" i="0" u="none" strike="noStrike" kern="1200" cap="none" spc="0" baseline="0" dirty="0" err="1">
                <a:solidFill>
                  <a:srgbClr val="104862"/>
                </a:solidFill>
                <a:uFillTx/>
                <a:latin typeface="Aptos"/>
              </a:rPr>
              <a:t>neurons</a:t>
            </a:r>
            <a:r>
              <a:rPr lang="it-IT" sz="1800" b="0" i="0" u="none" strike="noStrike" kern="1200" cap="none" spc="0" baseline="0" dirty="0">
                <a:solidFill>
                  <a:srgbClr val="104862"/>
                </a:solidFill>
                <a:uFillTx/>
                <a:latin typeface="Aptos"/>
              </a:rPr>
              <a:t> in </a:t>
            </a:r>
            <a:r>
              <a:rPr lang="it-IT" sz="1800" b="0" i="0" u="none" strike="noStrike" kern="1200" cap="none" spc="0" baseline="0" dirty="0" err="1">
                <a:solidFill>
                  <a:srgbClr val="104862"/>
                </a:solidFill>
                <a:uFillTx/>
                <a:latin typeface="Aptos"/>
              </a:rPr>
              <a:t>mammals</a:t>
            </a:r>
            <a:r>
              <a:rPr lang="it-IT" sz="1800" b="0"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cerebral</a:t>
            </a:r>
            <a:r>
              <a:rPr lang="it-IT" sz="1800" b="0"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cortex</a:t>
            </a:r>
            <a:r>
              <a:rPr lang="it-IT" sz="1800" b="0" i="0" u="none" strike="noStrike" kern="1200" cap="none" spc="0" baseline="0" dirty="0">
                <a:solidFill>
                  <a:srgbClr val="104862"/>
                </a:solidFill>
                <a:uFillTx/>
                <a:latin typeface="Aptos"/>
              </a:rPr>
              <a:t> and </a:t>
            </a:r>
            <a:r>
              <a:rPr lang="it-IT" sz="1800" b="0" i="0" u="none" strike="noStrike" kern="1200" cap="none" spc="0" baseline="0" dirty="0" err="1">
                <a:solidFill>
                  <a:srgbClr val="104862"/>
                </a:solidFill>
                <a:uFillTx/>
                <a:latin typeface="Aptos"/>
              </a:rPr>
              <a:t>amygdala</a:t>
            </a:r>
            <a:r>
              <a:rPr lang="it-IT" sz="1800" b="0" i="0" u="none" strike="noStrike" kern="1200" cap="none" spc="0" baseline="0" dirty="0">
                <a:solidFill>
                  <a:srgbClr val="104862"/>
                </a:solidFill>
                <a:uFillTx/>
                <a:latin typeface="Aptos"/>
              </a:rPr>
              <a:t>)</a:t>
            </a:r>
            <a:endParaRPr lang="it-IT" sz="1800" b="0" i="0" u="none" strike="noStrike" kern="0" cap="none" spc="0" baseline="0" dirty="0">
              <a:solidFill>
                <a:srgbClr val="104862"/>
              </a:solidFill>
              <a:uFillTx/>
              <a:latin typeface="Aptos"/>
            </a:endParaRPr>
          </a:p>
          <a:p>
            <a:pPr marL="285750" marR="0" lvl="0" indent="-28575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it-IT" sz="1800" b="0" i="0" u="none" strike="noStrike" kern="0" cap="none" spc="0" baseline="0" dirty="0">
              <a:solidFill>
                <a:srgbClr val="104862"/>
              </a:solidFill>
              <a:uFillTx/>
              <a:latin typeface="Aptos"/>
            </a:endParaRPr>
          </a:p>
          <a:p>
            <a:pPr marL="285750" marR="0" lvl="0" indent="-28575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800" b="0" i="0" u="none" strike="noStrike" kern="1200" cap="none" spc="0" baseline="0" dirty="0" err="1">
                <a:solidFill>
                  <a:srgbClr val="104862"/>
                </a:solidFill>
                <a:uFillTx/>
                <a:latin typeface="Aptos"/>
              </a:rPr>
              <a:t>Possible</a:t>
            </a:r>
            <a:r>
              <a:rPr lang="it-IT" sz="1800" b="0"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modulation</a:t>
            </a:r>
            <a:r>
              <a:rPr lang="it-IT" sz="1800" b="0" i="0" u="none" strike="noStrike" kern="1200" cap="none" spc="0" baseline="0" dirty="0">
                <a:solidFill>
                  <a:srgbClr val="104862"/>
                </a:solidFill>
                <a:uFillTx/>
                <a:latin typeface="Aptos"/>
              </a:rPr>
              <a:t> of immature </a:t>
            </a:r>
            <a:r>
              <a:rPr lang="it-IT" sz="1800" b="0" i="0" u="none" strike="noStrike" kern="1200" cap="none" spc="0" baseline="0" dirty="0" err="1">
                <a:solidFill>
                  <a:srgbClr val="104862"/>
                </a:solidFill>
                <a:uFillTx/>
                <a:latin typeface="Aptos"/>
              </a:rPr>
              <a:t>neurons</a:t>
            </a:r>
            <a:r>
              <a:rPr lang="it-IT" sz="1800" b="0" i="0" u="none" strike="noStrike" kern="1200" cap="none" spc="0" baseline="0" dirty="0">
                <a:solidFill>
                  <a:srgbClr val="104862"/>
                </a:solidFill>
                <a:uFillTx/>
                <a:latin typeface="Aptos"/>
              </a:rPr>
              <a:t> in </a:t>
            </a:r>
            <a:r>
              <a:rPr lang="it-IT" sz="1800" b="0" i="0" u="none" strike="noStrike" kern="1200" cap="none" spc="0" baseline="0" dirty="0" err="1">
                <a:solidFill>
                  <a:srgbClr val="104862"/>
                </a:solidFill>
                <a:uFillTx/>
                <a:latin typeface="Aptos"/>
              </a:rPr>
              <a:t>different</a:t>
            </a:r>
            <a:r>
              <a:rPr lang="it-IT" sz="1800" b="0"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physiological</a:t>
            </a:r>
            <a:r>
              <a:rPr lang="it-IT" sz="1800" b="0"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conditions</a:t>
            </a:r>
            <a:endParaRPr lang="it-IT" sz="1800" b="0" i="0" u="none" strike="noStrike" kern="1200" cap="none" spc="0" baseline="0" dirty="0">
              <a:solidFill>
                <a:srgbClr val="104862"/>
              </a:solidFill>
              <a:uFillTx/>
              <a:latin typeface="Aptos"/>
            </a:endParaRPr>
          </a:p>
          <a:p>
            <a:pPr marL="285750" marR="0" lvl="0" indent="-28575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it-IT" sz="1800" b="0" i="0" u="none" strike="noStrike" kern="0" cap="none" spc="0" baseline="0" dirty="0">
              <a:solidFill>
                <a:srgbClr val="104862"/>
              </a:solidFill>
              <a:uFillTx/>
              <a:latin typeface="Aptos"/>
            </a:endParaRPr>
          </a:p>
          <a:p>
            <a:pPr marL="285750" marR="0" lvl="0" indent="-28575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it-IT" sz="1800" b="0" i="0" u="none" strike="noStrike" kern="1200" cap="none" spc="0" baseline="0" dirty="0">
                <a:solidFill>
                  <a:srgbClr val="104862"/>
                </a:solidFill>
                <a:uFillTx/>
                <a:latin typeface="Aptos"/>
              </a:rPr>
              <a:t>Comparative </a:t>
            </a:r>
            <a:r>
              <a:rPr lang="it-IT" sz="1800" b="0" i="0" u="none" strike="noStrike" kern="1200" cap="none" spc="0" baseline="0" dirty="0" err="1">
                <a:solidFill>
                  <a:srgbClr val="104862"/>
                </a:solidFill>
                <a:uFillTx/>
                <a:latin typeface="Aptos"/>
              </a:rPr>
              <a:t>analysis</a:t>
            </a:r>
            <a:r>
              <a:rPr lang="it-IT" sz="1800" b="0" i="0" u="none" strike="noStrike" kern="1200" cap="none" spc="0" baseline="0" dirty="0">
                <a:solidFill>
                  <a:srgbClr val="104862"/>
                </a:solidFill>
                <a:uFillTx/>
                <a:latin typeface="Aptos"/>
              </a:rPr>
              <a:t> of </a:t>
            </a:r>
            <a:r>
              <a:rPr lang="it-IT" sz="1800" b="0" i="0" u="none" strike="noStrike" kern="1200" cap="none" spc="0" baseline="0" dirty="0" err="1">
                <a:solidFill>
                  <a:srgbClr val="104862"/>
                </a:solidFill>
                <a:uFillTx/>
                <a:latin typeface="Aptos"/>
              </a:rPr>
              <a:t>cell</a:t>
            </a:r>
            <a:r>
              <a:rPr lang="it-IT" sz="1800" b="0" i="0" u="none" strike="noStrike" kern="1200" cap="none" spc="0" baseline="0" dirty="0">
                <a:solidFill>
                  <a:srgbClr val="104862"/>
                </a:solidFill>
                <a:uFillTx/>
                <a:latin typeface="Aptos"/>
              </a:rPr>
              <a:t> </a:t>
            </a:r>
            <a:r>
              <a:rPr lang="it-IT" sz="1800" b="0" i="0" u="none" strike="noStrike" kern="1200" cap="none" spc="0" baseline="0" dirty="0" err="1">
                <a:solidFill>
                  <a:srgbClr val="104862"/>
                </a:solidFill>
                <a:uFillTx/>
                <a:latin typeface="Aptos"/>
              </a:rPr>
              <a:t>proliferation</a:t>
            </a:r>
            <a:r>
              <a:rPr lang="it-IT" sz="1800" b="0" i="0" u="none" strike="noStrike" kern="1200" cap="none" spc="0" baseline="0" dirty="0">
                <a:solidFill>
                  <a:srgbClr val="104862"/>
                </a:solidFill>
                <a:uFillTx/>
                <a:latin typeface="Aptos"/>
              </a:rPr>
              <a:t> in </a:t>
            </a:r>
            <a:r>
              <a:rPr lang="it-IT" sz="1800" b="0" i="0" u="none" strike="noStrike" kern="1200" cap="none" spc="0" baseline="0" dirty="0" err="1">
                <a:solidFill>
                  <a:srgbClr val="104862"/>
                </a:solidFill>
                <a:uFillTx/>
                <a:latin typeface="Aptos"/>
              </a:rPr>
              <a:t>parenchymal</a:t>
            </a:r>
            <a:r>
              <a:rPr lang="it-IT" sz="1800" b="0" i="0" u="none" strike="noStrike" kern="1200" cap="none" spc="0" baseline="0" dirty="0">
                <a:solidFill>
                  <a:srgbClr val="104862"/>
                </a:solidFill>
                <a:uFillTx/>
                <a:latin typeface="Aptos"/>
              </a:rPr>
              <a:t> brain </a:t>
            </a:r>
            <a:r>
              <a:rPr lang="it-IT" sz="1800" b="0" i="0" u="none" strike="noStrike" kern="1200" cap="none" spc="0" baseline="0" dirty="0" err="1">
                <a:solidFill>
                  <a:srgbClr val="104862"/>
                </a:solidFill>
                <a:uFillTx/>
                <a:latin typeface="Aptos"/>
              </a:rPr>
              <a:t>regions</a:t>
            </a:r>
            <a:r>
              <a:rPr lang="it-IT" sz="1800" b="0" i="0" u="none" strike="noStrike" kern="1200" cap="none" spc="0" baseline="0" dirty="0">
                <a:solidFill>
                  <a:srgbClr val="104862"/>
                </a:solidFill>
                <a:uFillTx/>
                <a:latin typeface="Aptos"/>
              </a:rPr>
              <a:t> hosting immature </a:t>
            </a:r>
            <a:r>
              <a:rPr lang="it-IT" sz="1800" b="0" i="0" u="none" strike="noStrike" kern="1200" cap="none" spc="0" baseline="0" dirty="0" err="1">
                <a:solidFill>
                  <a:srgbClr val="104862"/>
                </a:solidFill>
                <a:uFillTx/>
                <a:latin typeface="Aptos"/>
              </a:rPr>
              <a:t>neurons</a:t>
            </a:r>
            <a:endParaRPr lang="it-IT" sz="1800" b="0" i="0" u="none" strike="noStrike" kern="1200" cap="none" spc="0" baseline="0" dirty="0">
              <a:solidFill>
                <a:srgbClr val="104862"/>
              </a:solidFill>
              <a:uFillTx/>
              <a:latin typeface="Aptos"/>
            </a:endParaRPr>
          </a:p>
        </p:txBody>
      </p:sp>
      <p:pic>
        <p:nvPicPr>
          <p:cNvPr id="14" name="Immagine 15" descr="Immagine che contiene persona, Viso umano, vestiti, aria aperta&#10;&#10;Descrizione generata automaticamente">
            <a:extLst>
              <a:ext uri="{FF2B5EF4-FFF2-40B4-BE49-F238E27FC236}">
                <a16:creationId xmlns:a16="http://schemas.microsoft.com/office/drawing/2014/main" id="{91CAF3E8-4FE7-4ED6-5751-C45DB8276D71}"/>
              </a:ext>
            </a:extLst>
          </p:cNvPr>
          <p:cNvPicPr>
            <a:picLocks noChangeAspect="1"/>
          </p:cNvPicPr>
          <p:nvPr/>
        </p:nvPicPr>
        <p:blipFill>
          <a:blip r:embed="rId5"/>
          <a:srcRect r="13818" b="12416"/>
          <a:stretch>
            <a:fillRect/>
          </a:stretch>
        </p:blipFill>
        <p:spPr>
          <a:xfrm>
            <a:off x="910111" y="2370737"/>
            <a:ext cx="2216249" cy="2309033"/>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sp>
        <p:nvSpPr>
          <p:cNvPr id="2" name="Rettangolo 1">
            <a:extLst>
              <a:ext uri="{FF2B5EF4-FFF2-40B4-BE49-F238E27FC236}">
                <a16:creationId xmlns:a16="http://schemas.microsoft.com/office/drawing/2014/main" id="{2A8528C1-2A7F-2831-6748-3D560ADD0B57}"/>
              </a:ext>
            </a:extLst>
          </p:cNvPr>
          <p:cNvSpPr/>
          <p:nvPr/>
        </p:nvSpPr>
        <p:spPr>
          <a:xfrm>
            <a:off x="3876005" y="1153719"/>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pic>
        <p:nvPicPr>
          <p:cNvPr id="11" name="Immagine 10">
            <a:extLst>
              <a:ext uri="{FF2B5EF4-FFF2-40B4-BE49-F238E27FC236}">
                <a16:creationId xmlns:a16="http://schemas.microsoft.com/office/drawing/2014/main" id="{96230281-5E17-227C-ACF8-9A9E310F7707}"/>
              </a:ext>
            </a:extLst>
          </p:cNvPr>
          <p:cNvPicPr>
            <a:picLocks noChangeAspect="1"/>
          </p:cNvPicPr>
          <p:nvPr/>
        </p:nvPicPr>
        <p:blipFill>
          <a:blip r:embed="rId5"/>
          <a:stretch>
            <a:fillRect/>
          </a:stretch>
        </p:blipFill>
        <p:spPr>
          <a:xfrm>
            <a:off x="717702" y="2523626"/>
            <a:ext cx="2316681" cy="2316681"/>
          </a:xfrm>
          <a:prstGeom prst="rect">
            <a:avLst/>
          </a:prstGeom>
        </p:spPr>
      </p:pic>
      <p:grpSp>
        <p:nvGrpSpPr>
          <p:cNvPr id="3" name="Gruppo 2">
            <a:extLst>
              <a:ext uri="{FF2B5EF4-FFF2-40B4-BE49-F238E27FC236}">
                <a16:creationId xmlns:a16="http://schemas.microsoft.com/office/drawing/2014/main" id="{667D52BA-EB3E-C888-F4F2-4F62581D5575}"/>
              </a:ext>
            </a:extLst>
          </p:cNvPr>
          <p:cNvGrpSpPr/>
          <p:nvPr/>
        </p:nvGrpSpPr>
        <p:grpSpPr>
          <a:xfrm>
            <a:off x="4299105" y="1218536"/>
            <a:ext cx="7663465" cy="4691119"/>
            <a:chOff x="4299105" y="1218536"/>
            <a:chExt cx="7663465" cy="4691119"/>
          </a:xfrm>
        </p:grpSpPr>
        <p:grpSp>
          <p:nvGrpSpPr>
            <p:cNvPr id="17" name="Gruppo 16">
              <a:extLst>
                <a:ext uri="{FF2B5EF4-FFF2-40B4-BE49-F238E27FC236}">
                  <a16:creationId xmlns:a16="http://schemas.microsoft.com/office/drawing/2014/main" id="{6A6D5387-63EC-1A3D-883A-A36B18CE8006}"/>
                </a:ext>
              </a:extLst>
            </p:cNvPr>
            <p:cNvGrpSpPr/>
            <p:nvPr/>
          </p:nvGrpSpPr>
          <p:grpSpPr>
            <a:xfrm>
              <a:off x="4299105" y="1375925"/>
              <a:ext cx="7663465" cy="4533730"/>
              <a:chOff x="835765" y="682245"/>
              <a:chExt cx="10809508" cy="4087213"/>
            </a:xfrm>
          </p:grpSpPr>
          <p:sp>
            <p:nvSpPr>
              <p:cNvPr id="23" name="Rettangolo 22">
                <a:extLst>
                  <a:ext uri="{FF2B5EF4-FFF2-40B4-BE49-F238E27FC236}">
                    <a16:creationId xmlns:a16="http://schemas.microsoft.com/office/drawing/2014/main" id="{13C81741-3890-EEC9-F77A-88508B5CC4A6}"/>
                  </a:ext>
                </a:extLst>
              </p:cNvPr>
              <p:cNvSpPr/>
              <p:nvPr/>
            </p:nvSpPr>
            <p:spPr>
              <a:xfrm>
                <a:off x="838066" y="682245"/>
                <a:ext cx="10807207" cy="1364907"/>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b="0" i="0" dirty="0" err="1">
                    <a:solidFill>
                      <a:schemeClr val="accent1">
                        <a:lumMod val="50000"/>
                      </a:schemeClr>
                    </a:solidFill>
                    <a:effectLst/>
                    <a:latin typeface="Aptos" panose="020B0004020202020204" pitchFamily="34" charset="0"/>
                  </a:rPr>
                  <a:t>Assessing</a:t>
                </a:r>
                <a:r>
                  <a:rPr lang="it-IT" b="0" i="0" dirty="0">
                    <a:solidFill>
                      <a:schemeClr val="accent1">
                        <a:lumMod val="50000"/>
                      </a:schemeClr>
                    </a:solidFill>
                    <a:effectLst/>
                    <a:latin typeface="Aptos" panose="020B0004020202020204" pitchFamily="34" charset="0"/>
                  </a:rPr>
                  <a:t> </a:t>
                </a:r>
                <a:r>
                  <a:rPr lang="it-IT" b="0" i="0" dirty="0" err="1">
                    <a:solidFill>
                      <a:schemeClr val="accent1">
                        <a:lumMod val="50000"/>
                      </a:schemeClr>
                    </a:solidFill>
                    <a:effectLst/>
                    <a:latin typeface="Aptos" panose="020B0004020202020204" pitchFamily="34" charset="0"/>
                  </a:rPr>
                  <a:t>cellular</a:t>
                </a:r>
                <a:r>
                  <a:rPr lang="it-IT" b="0" i="0" dirty="0">
                    <a:solidFill>
                      <a:schemeClr val="accent1">
                        <a:lumMod val="50000"/>
                      </a:schemeClr>
                    </a:solidFill>
                    <a:effectLst/>
                    <a:latin typeface="Aptos" panose="020B0004020202020204" pitchFamily="34" charset="0"/>
                  </a:rPr>
                  <a:t> and </a:t>
                </a:r>
                <a:r>
                  <a:rPr lang="it-IT" b="0" i="0" dirty="0" err="1">
                    <a:solidFill>
                      <a:schemeClr val="accent1">
                        <a:lumMod val="50000"/>
                      </a:schemeClr>
                    </a:solidFill>
                    <a:effectLst/>
                    <a:latin typeface="Aptos" panose="020B0004020202020204" pitchFamily="34" charset="0"/>
                  </a:rPr>
                  <a:t>molecular</a:t>
                </a:r>
                <a:r>
                  <a:rPr lang="it-IT" b="0" i="0" dirty="0">
                    <a:solidFill>
                      <a:schemeClr val="accent1">
                        <a:lumMod val="50000"/>
                      </a:schemeClr>
                    </a:solidFill>
                    <a:effectLst/>
                    <a:latin typeface="Aptos" panose="020B0004020202020204" pitchFamily="34" charset="0"/>
                  </a:rPr>
                  <a:t>  </a:t>
                </a:r>
                <a:r>
                  <a:rPr lang="it-IT" b="0" i="0" dirty="0" err="1">
                    <a:solidFill>
                      <a:schemeClr val="accent1">
                        <a:lumMod val="50000"/>
                      </a:schemeClr>
                    </a:solidFill>
                    <a:effectLst/>
                    <a:latin typeface="Aptos" panose="020B0004020202020204" pitchFamily="34" charset="0"/>
                  </a:rPr>
                  <a:t>determinants</a:t>
                </a:r>
                <a:r>
                  <a:rPr lang="it-IT" b="0" i="0" dirty="0">
                    <a:solidFill>
                      <a:schemeClr val="accent1">
                        <a:lumMod val="50000"/>
                      </a:schemeClr>
                    </a:solidFill>
                    <a:effectLst/>
                    <a:latin typeface="Aptos" panose="020B0004020202020204" pitchFamily="34" charset="0"/>
                  </a:rPr>
                  <a:t> of </a:t>
                </a:r>
                <a:r>
                  <a:rPr lang="it-IT" b="0" i="0" dirty="0" err="1">
                    <a:solidFill>
                      <a:schemeClr val="accent1">
                        <a:lumMod val="50000"/>
                      </a:schemeClr>
                    </a:solidFill>
                    <a:effectLst/>
                    <a:latin typeface="Aptos" panose="020B0004020202020204" pitchFamily="34" charset="0"/>
                  </a:rPr>
                  <a:t>sensory</a:t>
                </a:r>
                <a:r>
                  <a:rPr lang="it-IT" b="0" i="0" dirty="0">
                    <a:solidFill>
                      <a:schemeClr val="accent1">
                        <a:lumMod val="50000"/>
                      </a:schemeClr>
                    </a:solidFill>
                    <a:effectLst/>
                    <a:latin typeface="Aptos" panose="020B0004020202020204" pitchFamily="34" charset="0"/>
                  </a:rPr>
                  <a:t>  in a rare </a:t>
                </a:r>
                <a:r>
                  <a:rPr lang="it-IT" b="0" i="0" dirty="0" err="1">
                    <a:solidFill>
                      <a:schemeClr val="accent1">
                        <a:lumMod val="50000"/>
                      </a:schemeClr>
                    </a:solidFill>
                    <a:effectLst/>
                    <a:latin typeface="Aptos" panose="020B0004020202020204" pitchFamily="34" charset="0"/>
                  </a:rPr>
                  <a:t>neurodevelopmental</a:t>
                </a:r>
                <a:r>
                  <a:rPr lang="it-IT" b="0" i="0" dirty="0">
                    <a:solidFill>
                      <a:schemeClr val="accent1">
                        <a:lumMod val="50000"/>
                      </a:schemeClr>
                    </a:solidFill>
                    <a:effectLst/>
                    <a:latin typeface="Aptos" panose="020B0004020202020204" pitchFamily="34" charset="0"/>
                  </a:rPr>
                  <a:t> disorder.</a:t>
                </a:r>
              </a:p>
              <a:p>
                <a:endParaRPr lang="it-IT" b="0" i="0" dirty="0">
                  <a:solidFill>
                    <a:schemeClr val="accent1">
                      <a:lumMod val="50000"/>
                    </a:schemeClr>
                  </a:solidFill>
                  <a:effectLst/>
                  <a:latin typeface="Aptos" panose="020B0004020202020204" pitchFamily="34" charset="0"/>
                </a:endParaRPr>
              </a:p>
            </p:txBody>
          </p:sp>
          <p:sp>
            <p:nvSpPr>
              <p:cNvPr id="24" name="CasellaDiTesto 23">
                <a:extLst>
                  <a:ext uri="{FF2B5EF4-FFF2-40B4-BE49-F238E27FC236}">
                    <a16:creationId xmlns:a16="http://schemas.microsoft.com/office/drawing/2014/main" id="{9E3FDCEB-7EAF-2995-7FD6-3E871302CC21}"/>
                  </a:ext>
                </a:extLst>
              </p:cNvPr>
              <p:cNvSpPr txBox="1"/>
              <p:nvPr/>
            </p:nvSpPr>
            <p:spPr>
              <a:xfrm>
                <a:off x="835765" y="2189040"/>
                <a:ext cx="10659065" cy="2580418"/>
              </a:xfrm>
              <a:prstGeom prst="rect">
                <a:avLst/>
              </a:prstGeom>
              <a:noFill/>
              <a:ln>
                <a:noFill/>
              </a:ln>
            </p:spPr>
            <p:txBody>
              <a:bodyPr wrap="square" rtlCol="0">
                <a:spAutoFit/>
              </a:bodyPr>
              <a:lstStyle/>
              <a:p>
                <a:pPr algn="just"/>
                <a:r>
                  <a:rPr lang="en-US" dirty="0">
                    <a:solidFill>
                      <a:srgbClr val="002060"/>
                    </a:solidFill>
                  </a:rPr>
                  <a:t>Autistic traits may arise from atypical sensory experience during postnatal life, but whether there is a causal link between defects in cortical circuitry in the brain, altered sensory processing and social behavior remains unknown. </a:t>
                </a:r>
                <a:r>
                  <a:rPr lang="it-IT" dirty="0">
                    <a:solidFill>
                      <a:srgbClr val="002060"/>
                    </a:solidFill>
                  </a:rPr>
                  <a:t>The </a:t>
                </a:r>
                <a:r>
                  <a:rPr lang="it-IT" dirty="0" err="1">
                    <a:solidFill>
                      <a:srgbClr val="002060"/>
                    </a:solidFill>
                  </a:rPr>
                  <a:t>student</a:t>
                </a:r>
                <a:r>
                  <a:rPr lang="it-IT" dirty="0">
                    <a:solidFill>
                      <a:srgbClr val="002060"/>
                    </a:solidFill>
                  </a:rPr>
                  <a:t> </a:t>
                </a:r>
                <a:r>
                  <a:rPr lang="it-IT" dirty="0" err="1">
                    <a:solidFill>
                      <a:srgbClr val="002060"/>
                    </a:solidFill>
                  </a:rPr>
                  <a:t>will</a:t>
                </a:r>
                <a:r>
                  <a:rPr lang="it-IT" dirty="0">
                    <a:solidFill>
                      <a:srgbClr val="002060"/>
                    </a:solidFill>
                  </a:rPr>
                  <a:t> investigate </a:t>
                </a:r>
                <a:r>
                  <a:rPr lang="it-IT" dirty="0" err="1">
                    <a:solidFill>
                      <a:srgbClr val="002060"/>
                    </a:solidFill>
                  </a:rPr>
                  <a:t>this</a:t>
                </a:r>
                <a:r>
                  <a:rPr lang="it-IT" dirty="0">
                    <a:solidFill>
                      <a:srgbClr val="002060"/>
                    </a:solidFill>
                  </a:rPr>
                  <a:t> </a:t>
                </a:r>
                <a:r>
                  <a:rPr lang="it-IT" dirty="0" err="1">
                    <a:solidFill>
                      <a:srgbClr val="002060"/>
                    </a:solidFill>
                  </a:rPr>
                  <a:t>topic</a:t>
                </a:r>
                <a:r>
                  <a:rPr lang="it-IT" dirty="0">
                    <a:solidFill>
                      <a:srgbClr val="002060"/>
                    </a:solidFill>
                  </a:rPr>
                  <a:t> by </a:t>
                </a:r>
                <a:r>
                  <a:rPr lang="it-IT" dirty="0" err="1">
                    <a:solidFill>
                      <a:srgbClr val="002060"/>
                    </a:solidFill>
                  </a:rPr>
                  <a:t>studying</a:t>
                </a:r>
                <a:r>
                  <a:rPr lang="it-IT" dirty="0">
                    <a:solidFill>
                      <a:srgbClr val="002060"/>
                    </a:solidFill>
                  </a:rPr>
                  <a:t> the </a:t>
                </a:r>
                <a:r>
                  <a:rPr lang="it-IT" dirty="0" err="1">
                    <a:solidFill>
                      <a:srgbClr val="002060"/>
                    </a:solidFill>
                  </a:rPr>
                  <a:t>circuitry</a:t>
                </a:r>
                <a:r>
                  <a:rPr lang="it-IT" dirty="0">
                    <a:solidFill>
                      <a:srgbClr val="002060"/>
                    </a:solidFill>
                  </a:rPr>
                  <a:t> </a:t>
                </a:r>
                <a:r>
                  <a:rPr lang="it-IT" dirty="0" err="1">
                    <a:solidFill>
                      <a:srgbClr val="002060"/>
                    </a:solidFill>
                  </a:rPr>
                  <a:t>underlying</a:t>
                </a:r>
                <a:r>
                  <a:rPr lang="it-IT" dirty="0">
                    <a:solidFill>
                      <a:srgbClr val="002060"/>
                    </a:solidFill>
                  </a:rPr>
                  <a:t> </a:t>
                </a:r>
                <a:r>
                  <a:rPr lang="it-IT" dirty="0" err="1">
                    <a:solidFill>
                      <a:srgbClr val="002060"/>
                    </a:solidFill>
                  </a:rPr>
                  <a:t>tactile</a:t>
                </a:r>
                <a:r>
                  <a:rPr lang="it-IT" dirty="0">
                    <a:solidFill>
                      <a:srgbClr val="002060"/>
                    </a:solidFill>
                  </a:rPr>
                  <a:t> </a:t>
                </a:r>
                <a:r>
                  <a:rPr lang="it-IT" dirty="0" err="1">
                    <a:solidFill>
                      <a:srgbClr val="002060"/>
                    </a:solidFill>
                  </a:rPr>
                  <a:t>responses</a:t>
                </a:r>
                <a:r>
                  <a:rPr lang="it-IT" dirty="0">
                    <a:solidFill>
                      <a:srgbClr val="002060"/>
                    </a:solidFill>
                  </a:rPr>
                  <a:t> in </a:t>
                </a:r>
                <a:r>
                  <a:rPr lang="it-IT" dirty="0" err="1">
                    <a:solidFill>
                      <a:srgbClr val="002060"/>
                    </a:solidFill>
                  </a:rPr>
                  <a:t>both</a:t>
                </a:r>
                <a:r>
                  <a:rPr lang="it-IT" dirty="0">
                    <a:solidFill>
                      <a:srgbClr val="002060"/>
                    </a:solidFill>
                  </a:rPr>
                  <a:t> murine and in-vitro models of CDKL5 </a:t>
                </a:r>
                <a:r>
                  <a:rPr lang="it-IT" dirty="0" err="1">
                    <a:solidFill>
                      <a:srgbClr val="002060"/>
                    </a:solidFill>
                  </a:rPr>
                  <a:t>deficiency</a:t>
                </a:r>
                <a:r>
                  <a:rPr lang="it-IT" dirty="0">
                    <a:solidFill>
                      <a:srgbClr val="002060"/>
                    </a:solidFill>
                  </a:rPr>
                  <a:t> disorder. </a:t>
                </a:r>
                <a:r>
                  <a:rPr lang="it-IT" dirty="0" err="1">
                    <a:solidFill>
                      <a:srgbClr val="002060"/>
                    </a:solidFill>
                  </a:rPr>
                  <a:t>Such</a:t>
                </a:r>
                <a:r>
                  <a:rPr lang="it-IT" dirty="0">
                    <a:solidFill>
                      <a:srgbClr val="002060"/>
                    </a:solidFill>
                  </a:rPr>
                  <a:t> </a:t>
                </a:r>
                <a:r>
                  <a:rPr lang="it-IT" dirty="0" err="1">
                    <a:solidFill>
                      <a:srgbClr val="002060"/>
                    </a:solidFill>
                  </a:rPr>
                  <a:t>multidisciplinary</a:t>
                </a:r>
                <a:r>
                  <a:rPr lang="it-IT" dirty="0">
                    <a:solidFill>
                      <a:srgbClr val="002060"/>
                    </a:solidFill>
                  </a:rPr>
                  <a:t> </a:t>
                </a:r>
                <a:r>
                  <a:rPr lang="it-IT" dirty="0" err="1">
                    <a:solidFill>
                      <a:srgbClr val="002060"/>
                    </a:solidFill>
                  </a:rPr>
                  <a:t>approach</a:t>
                </a:r>
                <a:r>
                  <a:rPr lang="it-IT" dirty="0">
                    <a:solidFill>
                      <a:srgbClr val="002060"/>
                    </a:solidFill>
                  </a:rPr>
                  <a:t> </a:t>
                </a:r>
                <a:r>
                  <a:rPr lang="it-IT" dirty="0" err="1">
                    <a:solidFill>
                      <a:srgbClr val="002060"/>
                    </a:solidFill>
                  </a:rPr>
                  <a:t>will</a:t>
                </a:r>
                <a:r>
                  <a:rPr lang="it-IT" dirty="0">
                    <a:solidFill>
                      <a:srgbClr val="002060"/>
                    </a:solidFill>
                  </a:rPr>
                  <a:t> include: </a:t>
                </a:r>
                <a:r>
                  <a:rPr lang="it-IT" dirty="0" err="1">
                    <a:solidFill>
                      <a:srgbClr val="002060"/>
                    </a:solidFill>
                  </a:rPr>
                  <a:t>behavioral</a:t>
                </a:r>
                <a:r>
                  <a:rPr lang="it-IT" dirty="0">
                    <a:solidFill>
                      <a:srgbClr val="002060"/>
                    </a:solidFill>
                  </a:rPr>
                  <a:t> testing, </a:t>
                </a:r>
                <a:r>
                  <a:rPr lang="it-IT" dirty="0" err="1">
                    <a:solidFill>
                      <a:srgbClr val="002060"/>
                    </a:solidFill>
                  </a:rPr>
                  <a:t>neuroanatomy</a:t>
                </a:r>
                <a:r>
                  <a:rPr lang="it-IT" dirty="0">
                    <a:solidFill>
                      <a:srgbClr val="002060"/>
                    </a:solidFill>
                  </a:rPr>
                  <a:t>, </a:t>
                </a:r>
                <a:r>
                  <a:rPr lang="it-IT" dirty="0" err="1">
                    <a:solidFill>
                      <a:srgbClr val="002060"/>
                    </a:solidFill>
                  </a:rPr>
                  <a:t>electrophysiology</a:t>
                </a:r>
                <a:r>
                  <a:rPr lang="it-IT" dirty="0">
                    <a:solidFill>
                      <a:srgbClr val="002060"/>
                    </a:solidFill>
                  </a:rPr>
                  <a:t>, high </a:t>
                </a:r>
                <a:r>
                  <a:rPr lang="it-IT" dirty="0" err="1">
                    <a:solidFill>
                      <a:srgbClr val="002060"/>
                    </a:solidFill>
                  </a:rPr>
                  <a:t>resolution</a:t>
                </a:r>
                <a:r>
                  <a:rPr lang="it-IT" dirty="0">
                    <a:solidFill>
                      <a:srgbClr val="002060"/>
                    </a:solidFill>
                  </a:rPr>
                  <a:t> </a:t>
                </a:r>
                <a:r>
                  <a:rPr lang="it-IT" dirty="0" err="1">
                    <a:solidFill>
                      <a:srgbClr val="002060"/>
                    </a:solidFill>
                  </a:rPr>
                  <a:t>confocal</a:t>
                </a:r>
                <a:r>
                  <a:rPr lang="it-IT" dirty="0">
                    <a:solidFill>
                      <a:srgbClr val="002060"/>
                    </a:solidFill>
                  </a:rPr>
                  <a:t> imaging and </a:t>
                </a:r>
                <a:r>
                  <a:rPr lang="it-IT" dirty="0" err="1">
                    <a:solidFill>
                      <a:srgbClr val="002060"/>
                    </a:solidFill>
                  </a:rPr>
                  <a:t>connectomic</a:t>
                </a:r>
                <a:r>
                  <a:rPr lang="it-IT" dirty="0">
                    <a:solidFill>
                      <a:srgbClr val="002060"/>
                    </a:solidFill>
                  </a:rPr>
                  <a:t> </a:t>
                </a:r>
                <a:r>
                  <a:rPr lang="it-IT" dirty="0" err="1">
                    <a:solidFill>
                      <a:srgbClr val="002060"/>
                    </a:solidFill>
                  </a:rPr>
                  <a:t>analyses</a:t>
                </a:r>
                <a:r>
                  <a:rPr lang="it-IT" dirty="0">
                    <a:solidFill>
                      <a:srgbClr val="002060"/>
                    </a:solidFill>
                  </a:rPr>
                  <a:t>, </a:t>
                </a:r>
                <a:r>
                  <a:rPr lang="it-IT" dirty="0" err="1">
                    <a:solidFill>
                      <a:srgbClr val="002060"/>
                    </a:solidFill>
                  </a:rPr>
                  <a:t>as</a:t>
                </a:r>
                <a:r>
                  <a:rPr lang="it-IT" dirty="0">
                    <a:solidFill>
                      <a:srgbClr val="002060"/>
                    </a:solidFill>
                  </a:rPr>
                  <a:t> </a:t>
                </a:r>
                <a:r>
                  <a:rPr lang="it-IT" dirty="0" err="1">
                    <a:solidFill>
                      <a:srgbClr val="002060"/>
                    </a:solidFill>
                  </a:rPr>
                  <a:t>currently</a:t>
                </a:r>
                <a:r>
                  <a:rPr lang="it-IT" dirty="0">
                    <a:solidFill>
                      <a:srgbClr val="002060"/>
                    </a:solidFill>
                  </a:rPr>
                  <a:t> </a:t>
                </a:r>
                <a:r>
                  <a:rPr lang="it-IT" dirty="0" err="1">
                    <a:solidFill>
                      <a:srgbClr val="002060"/>
                    </a:solidFill>
                  </a:rPr>
                  <a:t>used</a:t>
                </a:r>
                <a:r>
                  <a:rPr lang="it-IT" dirty="0">
                    <a:solidFill>
                      <a:srgbClr val="002060"/>
                    </a:solidFill>
                  </a:rPr>
                  <a:t> in the </a:t>
                </a:r>
                <a:r>
                  <a:rPr lang="it-IT" dirty="0" err="1">
                    <a:solidFill>
                      <a:srgbClr val="002060"/>
                    </a:solidFill>
                  </a:rPr>
                  <a:t>laboratory</a:t>
                </a:r>
                <a:r>
                  <a:rPr lang="it-IT" dirty="0">
                    <a:solidFill>
                      <a:srgbClr val="222222"/>
                    </a:solidFill>
                    <a:latin typeface="Arial" panose="020B0604020202020204" pitchFamily="34" charset="0"/>
                  </a:rPr>
                  <a:t>.</a:t>
                </a:r>
              </a:p>
              <a:p>
                <a:pPr algn="just"/>
                <a:endParaRPr lang="en-US" dirty="0">
                  <a:solidFill>
                    <a:srgbClr val="002060"/>
                  </a:solidFill>
                </a:endParaRPr>
              </a:p>
            </p:txBody>
          </p:sp>
        </p:grpSp>
        <p:sp>
          <p:nvSpPr>
            <p:cNvPr id="18" name="CasellaDiTesto 13">
              <a:extLst>
                <a:ext uri="{FF2B5EF4-FFF2-40B4-BE49-F238E27FC236}">
                  <a16:creationId xmlns:a16="http://schemas.microsoft.com/office/drawing/2014/main" id="{A6672610-B14E-6CD3-889E-5DD6F7FAB420}"/>
                </a:ext>
              </a:extLst>
            </p:cNvPr>
            <p:cNvSpPr txBox="1"/>
            <p:nvPr/>
          </p:nvSpPr>
          <p:spPr>
            <a:xfrm>
              <a:off x="4776604" y="1218536"/>
              <a:ext cx="6708467" cy="512101"/>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grpSp>
      <p:sp>
        <p:nvSpPr>
          <p:cNvPr id="26" name="CasellaDiTesto 13">
            <a:extLst>
              <a:ext uri="{FF2B5EF4-FFF2-40B4-BE49-F238E27FC236}">
                <a16:creationId xmlns:a16="http://schemas.microsoft.com/office/drawing/2014/main" id="{3A322EEC-337A-A48E-F4AB-8F6C8BA00D77}"/>
              </a:ext>
            </a:extLst>
          </p:cNvPr>
          <p:cNvSpPr txBox="1"/>
          <p:nvPr/>
        </p:nvSpPr>
        <p:spPr>
          <a:xfrm>
            <a:off x="5429023" y="2578594"/>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Tree>
    <p:extLst>
      <p:ext uri="{BB962C8B-B14F-4D97-AF65-F5344CB8AC3E}">
        <p14:creationId xmlns:p14="http://schemas.microsoft.com/office/powerpoint/2010/main" val="195406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sp>
        <p:nvSpPr>
          <p:cNvPr id="2" name="Rettangolo 1">
            <a:extLst>
              <a:ext uri="{FF2B5EF4-FFF2-40B4-BE49-F238E27FC236}">
                <a16:creationId xmlns:a16="http://schemas.microsoft.com/office/drawing/2014/main" id="{2A8528C1-2A7F-2831-6748-3D560ADD0B57}"/>
              </a:ext>
            </a:extLst>
          </p:cNvPr>
          <p:cNvSpPr/>
          <p:nvPr/>
        </p:nvSpPr>
        <p:spPr>
          <a:xfrm>
            <a:off x="3876005" y="1153719"/>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pic>
        <p:nvPicPr>
          <p:cNvPr id="11" name="Immagine 10">
            <a:extLst>
              <a:ext uri="{FF2B5EF4-FFF2-40B4-BE49-F238E27FC236}">
                <a16:creationId xmlns:a16="http://schemas.microsoft.com/office/drawing/2014/main" id="{96230281-5E17-227C-ACF8-9A9E310F7707}"/>
              </a:ext>
            </a:extLst>
          </p:cNvPr>
          <p:cNvPicPr>
            <a:picLocks noChangeAspect="1"/>
          </p:cNvPicPr>
          <p:nvPr/>
        </p:nvPicPr>
        <p:blipFill>
          <a:blip r:embed="rId5"/>
          <a:stretch>
            <a:fillRect/>
          </a:stretch>
        </p:blipFill>
        <p:spPr>
          <a:xfrm>
            <a:off x="717702" y="2523626"/>
            <a:ext cx="2316681" cy="2316681"/>
          </a:xfrm>
          <a:prstGeom prst="rect">
            <a:avLst/>
          </a:prstGeom>
        </p:spPr>
      </p:pic>
      <p:sp>
        <p:nvSpPr>
          <p:cNvPr id="18" name="CasellaDiTesto 13">
            <a:extLst>
              <a:ext uri="{FF2B5EF4-FFF2-40B4-BE49-F238E27FC236}">
                <a16:creationId xmlns:a16="http://schemas.microsoft.com/office/drawing/2014/main" id="{A6672610-B14E-6CD3-889E-5DD6F7FAB420}"/>
              </a:ext>
            </a:extLst>
          </p:cNvPr>
          <p:cNvSpPr txBox="1"/>
          <p:nvPr/>
        </p:nvSpPr>
        <p:spPr>
          <a:xfrm>
            <a:off x="4759998" y="1218536"/>
            <a:ext cx="6708467" cy="512101"/>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26" name="CasellaDiTesto 13">
            <a:extLst>
              <a:ext uri="{FF2B5EF4-FFF2-40B4-BE49-F238E27FC236}">
                <a16:creationId xmlns:a16="http://schemas.microsoft.com/office/drawing/2014/main" id="{3A322EEC-337A-A48E-F4AB-8F6C8BA00D77}"/>
              </a:ext>
            </a:extLst>
          </p:cNvPr>
          <p:cNvSpPr txBox="1"/>
          <p:nvPr/>
        </p:nvSpPr>
        <p:spPr>
          <a:xfrm>
            <a:off x="5412417" y="2282021"/>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grpSp>
        <p:nvGrpSpPr>
          <p:cNvPr id="7" name="Gruppo 6">
            <a:extLst>
              <a:ext uri="{FF2B5EF4-FFF2-40B4-BE49-F238E27FC236}">
                <a16:creationId xmlns:a16="http://schemas.microsoft.com/office/drawing/2014/main" id="{4A3FE31F-4CD0-129A-9295-228F94B3FDBA}"/>
              </a:ext>
            </a:extLst>
          </p:cNvPr>
          <p:cNvGrpSpPr/>
          <p:nvPr/>
        </p:nvGrpSpPr>
        <p:grpSpPr>
          <a:xfrm>
            <a:off x="4256285" y="1361353"/>
            <a:ext cx="7715892" cy="4735435"/>
            <a:chOff x="472374" y="1073804"/>
            <a:chExt cx="9487644" cy="4735435"/>
          </a:xfrm>
        </p:grpSpPr>
        <p:sp>
          <p:nvSpPr>
            <p:cNvPr id="10" name="Rettangolo 9">
              <a:extLst>
                <a:ext uri="{FF2B5EF4-FFF2-40B4-BE49-F238E27FC236}">
                  <a16:creationId xmlns:a16="http://schemas.microsoft.com/office/drawing/2014/main" id="{6B6ECAA7-70D6-B8A9-B8D3-5F83D0E836D7}"/>
                </a:ext>
              </a:extLst>
            </p:cNvPr>
            <p:cNvSpPr/>
            <p:nvPr/>
          </p:nvSpPr>
          <p:spPr>
            <a:xfrm>
              <a:off x="472374" y="1073804"/>
              <a:ext cx="9487644" cy="111148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accent1">
                      <a:lumMod val="50000"/>
                    </a:schemeClr>
                  </a:solidFill>
                </a:rPr>
                <a:t>To investigate extracellular vesicles-mediated cell-to-cell communication in brain development and disease.</a:t>
              </a:r>
            </a:p>
          </p:txBody>
        </p:sp>
        <p:sp>
          <p:nvSpPr>
            <p:cNvPr id="9" name="CasellaDiTesto 8">
              <a:extLst>
                <a:ext uri="{FF2B5EF4-FFF2-40B4-BE49-F238E27FC236}">
                  <a16:creationId xmlns:a16="http://schemas.microsoft.com/office/drawing/2014/main" id="{49C09B81-B131-A4CF-0062-61E7B7B93D70}"/>
                </a:ext>
              </a:extLst>
            </p:cNvPr>
            <p:cNvSpPr txBox="1"/>
            <p:nvPr/>
          </p:nvSpPr>
          <p:spPr>
            <a:xfrm>
              <a:off x="524549" y="2392919"/>
              <a:ext cx="9435469" cy="3416320"/>
            </a:xfrm>
            <a:prstGeom prst="rect">
              <a:avLst/>
            </a:prstGeom>
            <a:noFill/>
            <a:ln>
              <a:noFill/>
            </a:ln>
          </p:spPr>
          <p:txBody>
            <a:bodyPr wrap="square">
              <a:spAutoFit/>
            </a:bodyPr>
            <a:lstStyle/>
            <a:p>
              <a:pPr algn="just"/>
              <a:r>
                <a:rPr lang="en-US" dirty="0">
                  <a:solidFill>
                    <a:schemeClr val="accent1">
                      <a:lumMod val="50000"/>
                    </a:schemeClr>
                  </a:solidFill>
                  <a:ea typeface="Calibri" panose="020F0502020204030204" pitchFamily="34" charset="0"/>
                </a:rPr>
                <a:t>The mechanisms underlying EVs regulation of synaptic circuits formation and plasticity are currently unknown. EVs contents (e.g., proteins, mRNAs and miRNAs) reflects both physiological and pathological condition of the releasing cells, thus representing a promising source of still unknown molecules regulating brain development and disease-specific biomarkers. </a:t>
              </a:r>
            </a:p>
            <a:p>
              <a:pPr algn="just"/>
              <a:r>
                <a:rPr lang="it-IT" b="0" i="0" dirty="0">
                  <a:solidFill>
                    <a:schemeClr val="accent1">
                      <a:lumMod val="50000"/>
                    </a:schemeClr>
                  </a:solidFill>
                  <a:effectLst/>
                </a:rPr>
                <a:t>The </a:t>
              </a:r>
              <a:r>
                <a:rPr lang="it-IT" b="0" i="0" dirty="0" err="1">
                  <a:solidFill>
                    <a:schemeClr val="accent1">
                      <a:lumMod val="50000"/>
                    </a:schemeClr>
                  </a:solidFill>
                  <a:effectLst/>
                </a:rPr>
                <a:t>student</a:t>
              </a:r>
              <a:r>
                <a:rPr lang="it-IT" b="0" i="0" dirty="0">
                  <a:solidFill>
                    <a:schemeClr val="accent1">
                      <a:lumMod val="50000"/>
                    </a:schemeClr>
                  </a:solidFill>
                  <a:effectLst/>
                </a:rPr>
                <a:t> </a:t>
              </a:r>
              <a:r>
                <a:rPr lang="it-IT" b="0" i="0" dirty="0" err="1">
                  <a:solidFill>
                    <a:schemeClr val="accent1">
                      <a:lumMod val="50000"/>
                    </a:schemeClr>
                  </a:solidFill>
                  <a:effectLst/>
                </a:rPr>
                <a:t>will</a:t>
              </a:r>
              <a:r>
                <a:rPr lang="it-IT" b="0" i="0" dirty="0">
                  <a:solidFill>
                    <a:schemeClr val="accent1">
                      <a:lumMod val="50000"/>
                    </a:schemeClr>
                  </a:solidFill>
                  <a:effectLst/>
                </a:rPr>
                <a:t> </a:t>
              </a:r>
              <a:r>
                <a:rPr lang="it-IT" b="0" i="0" dirty="0" err="1">
                  <a:solidFill>
                    <a:schemeClr val="accent1">
                      <a:lumMod val="50000"/>
                    </a:schemeClr>
                  </a:solidFill>
                  <a:effectLst/>
                </a:rPr>
                <a:t>learn</a:t>
              </a:r>
              <a:r>
                <a:rPr lang="it-IT" b="0" i="0" dirty="0">
                  <a:solidFill>
                    <a:schemeClr val="accent1">
                      <a:lumMod val="50000"/>
                    </a:schemeClr>
                  </a:solidFill>
                  <a:effectLst/>
                </a:rPr>
                <a:t> </a:t>
              </a:r>
              <a:r>
                <a:rPr lang="it-IT" b="0" i="0" dirty="0" err="1">
                  <a:solidFill>
                    <a:schemeClr val="accent1">
                      <a:lumMod val="50000"/>
                    </a:schemeClr>
                  </a:solidFill>
                  <a:effectLst/>
                </a:rPr>
                <a:t>how</a:t>
              </a:r>
              <a:r>
                <a:rPr lang="it-IT" b="0" i="0" dirty="0">
                  <a:solidFill>
                    <a:schemeClr val="accent1">
                      <a:lumMod val="50000"/>
                    </a:schemeClr>
                  </a:solidFill>
                  <a:effectLst/>
                </a:rPr>
                <a:t> to: </a:t>
              </a:r>
            </a:p>
            <a:p>
              <a:pPr marL="285750" indent="-285750" algn="just">
                <a:buFont typeface="Arial" panose="020B0604020202020204" pitchFamily="34" charset="0"/>
                <a:buChar char="•"/>
              </a:pPr>
              <a:r>
                <a:rPr lang="it-IT" b="0" i="0" dirty="0">
                  <a:solidFill>
                    <a:schemeClr val="accent1">
                      <a:lumMod val="50000"/>
                    </a:schemeClr>
                  </a:solidFill>
                  <a:effectLst/>
                </a:rPr>
                <a:t>isolate and </a:t>
              </a:r>
              <a:r>
                <a:rPr lang="it-IT" b="0" i="0" dirty="0" err="1">
                  <a:solidFill>
                    <a:schemeClr val="accent1">
                      <a:lumMod val="50000"/>
                    </a:schemeClr>
                  </a:solidFill>
                  <a:effectLst/>
                </a:rPr>
                <a:t>purify</a:t>
              </a:r>
              <a:r>
                <a:rPr lang="it-IT" b="0" i="0" dirty="0">
                  <a:solidFill>
                    <a:schemeClr val="accent1">
                      <a:lumMod val="50000"/>
                    </a:schemeClr>
                  </a:solidFill>
                  <a:effectLst/>
                </a:rPr>
                <a:t> </a:t>
              </a:r>
              <a:r>
                <a:rPr lang="it-IT" b="0" i="0" dirty="0" err="1">
                  <a:solidFill>
                    <a:schemeClr val="accent1">
                      <a:lumMod val="50000"/>
                    </a:schemeClr>
                  </a:solidFill>
                  <a:effectLst/>
                </a:rPr>
                <a:t>EVs</a:t>
              </a:r>
              <a:r>
                <a:rPr lang="it-IT" b="0" i="0" dirty="0">
                  <a:solidFill>
                    <a:schemeClr val="accent1">
                      <a:lumMod val="50000"/>
                    </a:schemeClr>
                  </a:solidFill>
                  <a:effectLst/>
                </a:rPr>
                <a:t> from </a:t>
              </a:r>
              <a:r>
                <a:rPr lang="it-IT" b="0" i="0" dirty="0" err="1">
                  <a:solidFill>
                    <a:schemeClr val="accent1">
                      <a:lumMod val="50000"/>
                    </a:schemeClr>
                  </a:solidFill>
                  <a:effectLst/>
                </a:rPr>
                <a:t>bodily</a:t>
              </a:r>
              <a:r>
                <a:rPr lang="it-IT" b="0" i="0" dirty="0">
                  <a:solidFill>
                    <a:schemeClr val="accent1">
                      <a:lumMod val="50000"/>
                    </a:schemeClr>
                  </a:solidFill>
                  <a:effectLst/>
                </a:rPr>
                <a:t> </a:t>
              </a:r>
              <a:r>
                <a:rPr lang="it-IT" b="0" i="0" dirty="0" err="1">
                  <a:solidFill>
                    <a:schemeClr val="accent1">
                      <a:lumMod val="50000"/>
                    </a:schemeClr>
                  </a:solidFill>
                  <a:effectLst/>
                </a:rPr>
                <a:t>fluids</a:t>
              </a:r>
              <a:r>
                <a:rPr lang="it-IT" b="0" i="0" dirty="0">
                  <a:solidFill>
                    <a:schemeClr val="accent1">
                      <a:lumMod val="50000"/>
                    </a:schemeClr>
                  </a:solidFill>
                  <a:effectLst/>
                </a:rPr>
                <a:t> or </a:t>
              </a:r>
              <a:r>
                <a:rPr lang="it-IT" b="0" i="0" dirty="0" err="1">
                  <a:solidFill>
                    <a:schemeClr val="accent1">
                      <a:lumMod val="50000"/>
                    </a:schemeClr>
                  </a:solidFill>
                  <a:effectLst/>
                </a:rPr>
                <a:t>neuronal</a:t>
              </a:r>
              <a:r>
                <a:rPr lang="it-IT" b="0" i="0" dirty="0">
                  <a:solidFill>
                    <a:schemeClr val="accent1">
                      <a:lumMod val="50000"/>
                    </a:schemeClr>
                  </a:solidFill>
                  <a:effectLst/>
                </a:rPr>
                <a:t> culture (</a:t>
              </a:r>
              <a:r>
                <a:rPr lang="it-IT" b="0" i="0" dirty="0" err="1">
                  <a:solidFill>
                    <a:schemeClr val="accent1">
                      <a:lumMod val="50000"/>
                    </a:schemeClr>
                  </a:solidFill>
                  <a:effectLst/>
                </a:rPr>
                <a:t>including</a:t>
              </a:r>
              <a:r>
                <a:rPr lang="it-IT" b="0" i="0" dirty="0">
                  <a:solidFill>
                    <a:schemeClr val="accent1">
                      <a:lumMod val="50000"/>
                    </a:schemeClr>
                  </a:solidFill>
                  <a:effectLst/>
                </a:rPr>
                <a:t> </a:t>
              </a:r>
              <a:r>
                <a:rPr lang="it-IT" b="0" i="0" dirty="0" err="1">
                  <a:solidFill>
                    <a:schemeClr val="accent1">
                      <a:lumMod val="50000"/>
                    </a:schemeClr>
                  </a:solidFill>
                  <a:effectLst/>
                </a:rPr>
                <a:t>iPSC</a:t>
              </a:r>
              <a:r>
                <a:rPr lang="it-IT" b="0" i="0" dirty="0">
                  <a:solidFill>
                    <a:schemeClr val="accent1">
                      <a:lumMod val="50000"/>
                    </a:schemeClr>
                  </a:solidFill>
                  <a:effectLst/>
                </a:rPr>
                <a:t> </a:t>
              </a:r>
              <a:r>
                <a:rPr lang="it-IT" b="0" i="0" dirty="0" err="1">
                  <a:solidFill>
                    <a:schemeClr val="accent1">
                      <a:lumMod val="50000"/>
                    </a:schemeClr>
                  </a:solidFill>
                  <a:effectLst/>
                </a:rPr>
                <a:t>cells</a:t>
              </a:r>
              <a:r>
                <a:rPr lang="it-IT" b="0" i="0" dirty="0">
                  <a:solidFill>
                    <a:schemeClr val="accent1">
                      <a:lumMod val="50000"/>
                    </a:schemeClr>
                  </a:solidFill>
                  <a:effectLst/>
                </a:rPr>
                <a:t>), and </a:t>
              </a:r>
              <a:r>
                <a:rPr lang="it-IT" b="0" i="0" dirty="0" err="1">
                  <a:solidFill>
                    <a:schemeClr val="accent1">
                      <a:lumMod val="50000"/>
                    </a:schemeClr>
                  </a:solidFill>
                  <a:effectLst/>
                </a:rPr>
                <a:t>morphologically</a:t>
              </a:r>
              <a:r>
                <a:rPr lang="it-IT" b="0" i="0" dirty="0">
                  <a:solidFill>
                    <a:schemeClr val="accent1">
                      <a:lumMod val="50000"/>
                    </a:schemeClr>
                  </a:solidFill>
                  <a:effectLst/>
                </a:rPr>
                <a:t> </a:t>
              </a:r>
              <a:r>
                <a:rPr lang="it-IT" b="0" i="0" dirty="0" err="1">
                  <a:solidFill>
                    <a:schemeClr val="accent1">
                      <a:lumMod val="50000"/>
                    </a:schemeClr>
                  </a:solidFill>
                  <a:effectLst/>
                </a:rPr>
                <a:t>as</a:t>
              </a:r>
              <a:r>
                <a:rPr lang="it-IT" b="0" i="0" dirty="0">
                  <a:solidFill>
                    <a:schemeClr val="accent1">
                      <a:lumMod val="50000"/>
                    </a:schemeClr>
                  </a:solidFill>
                  <a:effectLst/>
                </a:rPr>
                <a:t> </a:t>
              </a:r>
              <a:r>
                <a:rPr lang="it-IT" b="0" i="0" dirty="0" err="1">
                  <a:solidFill>
                    <a:schemeClr val="accent1">
                      <a:lumMod val="50000"/>
                    </a:schemeClr>
                  </a:solidFill>
                  <a:effectLst/>
                </a:rPr>
                <a:t>well</a:t>
              </a:r>
              <a:r>
                <a:rPr lang="it-IT" b="0" i="0" dirty="0">
                  <a:solidFill>
                    <a:schemeClr val="accent1">
                      <a:lumMod val="50000"/>
                    </a:schemeClr>
                  </a:solidFill>
                  <a:effectLst/>
                </a:rPr>
                <a:t> </a:t>
              </a:r>
              <a:r>
                <a:rPr lang="it-IT" b="0" i="0" dirty="0" err="1">
                  <a:solidFill>
                    <a:schemeClr val="accent1">
                      <a:lumMod val="50000"/>
                    </a:schemeClr>
                  </a:solidFill>
                  <a:effectLst/>
                </a:rPr>
                <a:t>as</a:t>
              </a:r>
              <a:r>
                <a:rPr lang="it-IT" b="0" i="0" dirty="0">
                  <a:solidFill>
                    <a:schemeClr val="accent1">
                      <a:lumMod val="50000"/>
                    </a:schemeClr>
                  </a:solidFill>
                  <a:effectLst/>
                </a:rPr>
                <a:t> </a:t>
              </a:r>
              <a:r>
                <a:rPr lang="it-IT" b="0" i="0" dirty="0" err="1">
                  <a:solidFill>
                    <a:schemeClr val="accent1">
                      <a:lumMod val="50000"/>
                    </a:schemeClr>
                  </a:solidFill>
                  <a:effectLst/>
                </a:rPr>
                <a:t>molecularly</a:t>
              </a:r>
              <a:r>
                <a:rPr lang="it-IT" b="0" i="0" dirty="0">
                  <a:solidFill>
                    <a:schemeClr val="accent1">
                      <a:lumMod val="50000"/>
                    </a:schemeClr>
                  </a:solidFill>
                  <a:effectLst/>
                </a:rPr>
                <a:t> validate </a:t>
              </a:r>
              <a:r>
                <a:rPr lang="it-IT" b="0" i="0" dirty="0" err="1">
                  <a:solidFill>
                    <a:schemeClr val="accent1">
                      <a:lumMod val="50000"/>
                    </a:schemeClr>
                  </a:solidFill>
                  <a:effectLst/>
                </a:rPr>
                <a:t>their</a:t>
              </a:r>
              <a:r>
                <a:rPr lang="it-IT" b="0" i="0" dirty="0">
                  <a:solidFill>
                    <a:schemeClr val="accent1">
                      <a:lumMod val="50000"/>
                    </a:schemeClr>
                  </a:solidFill>
                  <a:effectLst/>
                </a:rPr>
                <a:t> </a:t>
              </a:r>
              <a:r>
                <a:rPr lang="it-IT" b="0" i="0" dirty="0" err="1">
                  <a:solidFill>
                    <a:schemeClr val="accent1">
                      <a:lumMod val="50000"/>
                    </a:schemeClr>
                  </a:solidFill>
                  <a:effectLst/>
                </a:rPr>
                <a:t>identity</a:t>
              </a:r>
              <a:r>
                <a:rPr lang="it-IT" b="0" i="0" dirty="0">
                  <a:solidFill>
                    <a:schemeClr val="accent1">
                      <a:lumMod val="50000"/>
                    </a:schemeClr>
                  </a:solidFill>
                  <a:effectLst/>
                </a:rPr>
                <a:t> (</a:t>
              </a:r>
              <a:r>
                <a:rPr lang="it-IT" b="0" i="0" dirty="0" err="1">
                  <a:solidFill>
                    <a:schemeClr val="accent1">
                      <a:lumMod val="50000"/>
                    </a:schemeClr>
                  </a:solidFill>
                  <a:effectLst/>
                </a:rPr>
                <a:t>using</a:t>
              </a:r>
              <a:r>
                <a:rPr lang="it-IT" b="0" i="0" dirty="0">
                  <a:solidFill>
                    <a:schemeClr val="accent1">
                      <a:lumMod val="50000"/>
                    </a:schemeClr>
                  </a:solidFill>
                  <a:effectLst/>
                </a:rPr>
                <a:t> electron </a:t>
              </a:r>
              <a:r>
                <a:rPr lang="it-IT" b="0" i="0" dirty="0" err="1">
                  <a:solidFill>
                    <a:schemeClr val="accent1">
                      <a:lumMod val="50000"/>
                    </a:schemeClr>
                  </a:solidFill>
                  <a:effectLst/>
                </a:rPr>
                <a:t>microscopy</a:t>
              </a:r>
              <a:r>
                <a:rPr lang="it-IT" b="0" i="0" dirty="0">
                  <a:solidFill>
                    <a:schemeClr val="accent1">
                      <a:lumMod val="50000"/>
                    </a:schemeClr>
                  </a:solidFill>
                  <a:effectLst/>
                </a:rPr>
                <a:t> and </a:t>
              </a:r>
              <a:r>
                <a:rPr lang="it-IT" b="0" i="0" dirty="0" err="1">
                  <a:solidFill>
                    <a:schemeClr val="accent1">
                      <a:lumMod val="50000"/>
                    </a:schemeClr>
                  </a:solidFill>
                  <a:effectLst/>
                </a:rPr>
                <a:t>nanosight</a:t>
              </a:r>
              <a:r>
                <a:rPr lang="it-IT" b="0" i="0" dirty="0">
                  <a:solidFill>
                    <a:schemeClr val="accent1">
                      <a:lumMod val="50000"/>
                    </a:schemeClr>
                  </a:solidFill>
                  <a:effectLst/>
                </a:rPr>
                <a:t> imaging); </a:t>
              </a:r>
            </a:p>
            <a:p>
              <a:pPr marL="285750" indent="-285750" algn="just">
                <a:buFont typeface="Arial" panose="020B0604020202020204" pitchFamily="34" charset="0"/>
                <a:buChar char="•"/>
              </a:pPr>
              <a:r>
                <a:rPr lang="it-IT" b="0" i="0" dirty="0" err="1">
                  <a:solidFill>
                    <a:schemeClr val="accent1">
                      <a:lumMod val="50000"/>
                    </a:schemeClr>
                  </a:solidFill>
                  <a:effectLst/>
                </a:rPr>
                <a:t>analyze</a:t>
              </a:r>
              <a:r>
                <a:rPr lang="it-IT" b="0" i="0" dirty="0">
                  <a:solidFill>
                    <a:schemeClr val="accent1">
                      <a:lumMod val="50000"/>
                    </a:schemeClr>
                  </a:solidFill>
                  <a:effectLst/>
                </a:rPr>
                <a:t> </a:t>
              </a:r>
              <a:r>
                <a:rPr lang="it-IT" b="0" i="0" dirty="0" err="1">
                  <a:solidFill>
                    <a:schemeClr val="accent1">
                      <a:lumMod val="50000"/>
                    </a:schemeClr>
                  </a:solidFill>
                  <a:effectLst/>
                </a:rPr>
                <a:t>exosomes</a:t>
              </a:r>
              <a:r>
                <a:rPr lang="it-IT" b="0" i="0" dirty="0">
                  <a:solidFill>
                    <a:schemeClr val="accent1">
                      <a:lumMod val="50000"/>
                    </a:schemeClr>
                  </a:solidFill>
                  <a:effectLst/>
                </a:rPr>
                <a:t> cargo by </a:t>
              </a:r>
              <a:r>
                <a:rPr lang="it-IT" b="0" i="0" dirty="0" err="1">
                  <a:solidFill>
                    <a:schemeClr val="accent1">
                      <a:lumMod val="50000"/>
                    </a:schemeClr>
                  </a:solidFill>
                  <a:effectLst/>
                </a:rPr>
                <a:t>multiOmics</a:t>
              </a:r>
              <a:r>
                <a:rPr lang="it-IT" dirty="0">
                  <a:solidFill>
                    <a:schemeClr val="accent1">
                      <a:lumMod val="50000"/>
                    </a:schemeClr>
                  </a:solidFill>
                </a:rPr>
                <a:t>, </a:t>
              </a:r>
              <a:r>
                <a:rPr lang="it-IT" b="0" i="0" dirty="0">
                  <a:solidFill>
                    <a:schemeClr val="accent1">
                      <a:lumMod val="50000"/>
                    </a:schemeClr>
                  </a:solidFill>
                  <a:effectLst/>
                </a:rPr>
                <a:t>and </a:t>
              </a:r>
              <a:r>
                <a:rPr lang="it-IT" b="0" i="0" dirty="0" err="1">
                  <a:solidFill>
                    <a:schemeClr val="accent1">
                      <a:lumMod val="50000"/>
                    </a:schemeClr>
                  </a:solidFill>
                  <a:effectLst/>
                </a:rPr>
                <a:t>functionally</a:t>
              </a:r>
              <a:r>
                <a:rPr lang="it-IT" b="0" i="0" dirty="0">
                  <a:solidFill>
                    <a:schemeClr val="accent1">
                      <a:lumMod val="50000"/>
                    </a:schemeClr>
                  </a:solidFill>
                  <a:effectLst/>
                </a:rPr>
                <a:t> test </a:t>
              </a:r>
              <a:r>
                <a:rPr lang="it-IT" b="0" i="0" dirty="0" err="1">
                  <a:solidFill>
                    <a:schemeClr val="accent1">
                      <a:lumMod val="50000"/>
                    </a:schemeClr>
                  </a:solidFill>
                  <a:effectLst/>
                </a:rPr>
                <a:t>their</a:t>
              </a:r>
              <a:r>
                <a:rPr lang="it-IT" b="0" i="0" dirty="0">
                  <a:solidFill>
                    <a:schemeClr val="accent1">
                      <a:lumMod val="50000"/>
                    </a:schemeClr>
                  </a:solidFill>
                  <a:effectLst/>
                </a:rPr>
                <a:t> </a:t>
              </a:r>
              <a:r>
                <a:rPr lang="it-IT" b="0" i="0" dirty="0" err="1">
                  <a:solidFill>
                    <a:schemeClr val="accent1">
                      <a:lumMod val="50000"/>
                    </a:schemeClr>
                  </a:solidFill>
                  <a:effectLst/>
                </a:rPr>
                <a:t>neuronal</a:t>
              </a:r>
              <a:r>
                <a:rPr lang="it-IT" b="0" i="0" dirty="0">
                  <a:solidFill>
                    <a:schemeClr val="accent1">
                      <a:lumMod val="50000"/>
                    </a:schemeClr>
                  </a:solidFill>
                  <a:effectLst/>
                </a:rPr>
                <a:t> </a:t>
              </a:r>
              <a:r>
                <a:rPr lang="it-IT" b="0" i="0" dirty="0" err="1">
                  <a:solidFill>
                    <a:schemeClr val="accent1">
                      <a:lumMod val="50000"/>
                    </a:schemeClr>
                  </a:solidFill>
                  <a:effectLst/>
                </a:rPr>
                <a:t>function</a:t>
              </a:r>
              <a:r>
                <a:rPr lang="it-IT" b="0" i="0" dirty="0">
                  <a:solidFill>
                    <a:schemeClr val="accent1">
                      <a:lumMod val="50000"/>
                    </a:schemeClr>
                  </a:solidFill>
                  <a:effectLst/>
                </a:rPr>
                <a:t> by </a:t>
              </a:r>
              <a:r>
                <a:rPr lang="it-IT" b="0" i="0" dirty="0" err="1">
                  <a:solidFill>
                    <a:schemeClr val="accent1">
                      <a:lumMod val="50000"/>
                    </a:schemeClr>
                  </a:solidFill>
                  <a:effectLst/>
                </a:rPr>
                <a:t>analyzing</a:t>
              </a:r>
              <a:r>
                <a:rPr lang="it-IT" b="0" i="0" dirty="0">
                  <a:solidFill>
                    <a:schemeClr val="accent1">
                      <a:lumMod val="50000"/>
                    </a:schemeClr>
                  </a:solidFill>
                  <a:effectLst/>
                </a:rPr>
                <a:t> </a:t>
              </a:r>
              <a:r>
                <a:rPr lang="it-IT" b="0" i="0" dirty="0" err="1">
                  <a:solidFill>
                    <a:schemeClr val="accent1">
                      <a:lumMod val="50000"/>
                    </a:schemeClr>
                  </a:solidFill>
                  <a:effectLst/>
                </a:rPr>
                <a:t>synaptic</a:t>
              </a:r>
              <a:r>
                <a:rPr lang="it-IT" b="0" i="0" dirty="0">
                  <a:solidFill>
                    <a:schemeClr val="accent1">
                      <a:lumMod val="50000"/>
                    </a:schemeClr>
                  </a:solidFill>
                  <a:effectLst/>
                </a:rPr>
                <a:t> transmission and </a:t>
              </a:r>
              <a:r>
                <a:rPr lang="it-IT" b="0" i="0" dirty="0" err="1">
                  <a:solidFill>
                    <a:schemeClr val="accent1">
                      <a:lumMod val="50000"/>
                    </a:schemeClr>
                  </a:solidFill>
                  <a:effectLst/>
                </a:rPr>
                <a:t>connectivity</a:t>
              </a:r>
              <a:endParaRPr lang="it-IT" dirty="0">
                <a:solidFill>
                  <a:schemeClr val="accent1">
                    <a:lumMod val="50000"/>
                  </a:schemeClr>
                </a:solidFill>
              </a:endParaRPr>
            </a:p>
            <a:p>
              <a:pPr algn="just"/>
              <a:endParaRPr lang="en-US" dirty="0">
                <a:solidFill>
                  <a:schemeClr val="accent1">
                    <a:lumMod val="50000"/>
                  </a:schemeClr>
                </a:solidFill>
                <a:ea typeface="Calibri" panose="020F0502020204030204" pitchFamily="34" charset="0"/>
              </a:endParaRPr>
            </a:p>
          </p:txBody>
        </p:sp>
      </p:grpSp>
    </p:spTree>
    <p:extLst>
      <p:ext uri="{BB962C8B-B14F-4D97-AF65-F5344CB8AC3E}">
        <p14:creationId xmlns:p14="http://schemas.microsoft.com/office/powerpoint/2010/main" val="3294498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923330"/>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latin typeface="Aptos"/>
              </a:rPr>
              <a:t>Professor: </a:t>
            </a:r>
            <a:r>
              <a:rPr lang="it-IT" sz="1800" b="1" cap="none" spc="0" dirty="0">
                <a:solidFill>
                  <a:schemeClr val="accent1">
                    <a:lumMod val="50000"/>
                  </a:schemeClr>
                </a:solidFill>
                <a:latin typeface="Aptos"/>
              </a:rPr>
              <a:t>Serena Stanga</a:t>
            </a:r>
          </a:p>
          <a:p>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serena.stanga@</a:t>
            </a:r>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unito</a:t>
            </a:r>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.it</a:t>
            </a:r>
            <a:endParaRPr lang="it-IT" b="0" i="0" dirty="0">
              <a:solidFill>
                <a:schemeClr val="accent1">
                  <a:lumMod val="50000"/>
                </a:schemeClr>
              </a:solidFill>
              <a:effectLst/>
              <a:latin typeface="Titillium Web" panose="00000500000000000000" pitchFamily="2" charset="0"/>
            </a:endParaRPr>
          </a:p>
          <a:p>
            <a:pPr lvl="0">
              <a:lnSpc>
                <a:spcPct val="100000"/>
              </a:lnSpc>
              <a:spcBef>
                <a:spcPts val="0"/>
              </a:spcBef>
            </a:pPr>
            <a:r>
              <a:rPr lang="it-IT" sz="1800" b="0" cap="none" spc="0" dirty="0">
                <a:solidFill>
                  <a:schemeClr val="accent1">
                    <a:lumMod val="50000"/>
                  </a:schemeClr>
                </a:solidFill>
                <a:latin typeface="Aptos"/>
              </a:rPr>
              <a:t>SSD: </a:t>
            </a:r>
            <a:r>
              <a:rPr lang="it-IT" sz="1800" dirty="0">
                <a:solidFill>
                  <a:schemeClr val="accent1">
                    <a:lumMod val="50000"/>
                  </a:schemeClr>
                </a:solidFill>
              </a:rPr>
              <a:t>BIOS-12/A Anatomia umana </a:t>
            </a: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277714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sp>
        <p:nvSpPr>
          <p:cNvPr id="2" name="Rettangolo 1">
            <a:extLst>
              <a:ext uri="{FF2B5EF4-FFF2-40B4-BE49-F238E27FC236}">
                <a16:creationId xmlns:a16="http://schemas.microsoft.com/office/drawing/2014/main" id="{2A8528C1-2A7F-2831-6748-3D560ADD0B57}"/>
              </a:ext>
            </a:extLst>
          </p:cNvPr>
          <p:cNvSpPr/>
          <p:nvPr/>
        </p:nvSpPr>
        <p:spPr>
          <a:xfrm>
            <a:off x="3876005" y="1153719"/>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pic>
        <p:nvPicPr>
          <p:cNvPr id="3" name="Immagine 2">
            <a:extLst>
              <a:ext uri="{FF2B5EF4-FFF2-40B4-BE49-F238E27FC236}">
                <a16:creationId xmlns:a16="http://schemas.microsoft.com/office/drawing/2014/main" id="{6C3C88C9-31D6-9902-FB09-BAF41CBEF697}"/>
              </a:ext>
            </a:extLst>
          </p:cNvPr>
          <p:cNvPicPr>
            <a:picLocks noChangeAspect="1"/>
          </p:cNvPicPr>
          <p:nvPr/>
        </p:nvPicPr>
        <p:blipFill>
          <a:blip r:embed="rId6"/>
          <a:stretch>
            <a:fillRect/>
          </a:stretch>
        </p:blipFill>
        <p:spPr>
          <a:xfrm>
            <a:off x="895927" y="2660760"/>
            <a:ext cx="2261646" cy="2160000"/>
          </a:xfrm>
          <a:prstGeom prst="rect">
            <a:avLst/>
          </a:prstGeom>
        </p:spPr>
      </p:pic>
      <p:grpSp>
        <p:nvGrpSpPr>
          <p:cNvPr id="4" name="Gruppo 3">
            <a:extLst>
              <a:ext uri="{FF2B5EF4-FFF2-40B4-BE49-F238E27FC236}">
                <a16:creationId xmlns:a16="http://schemas.microsoft.com/office/drawing/2014/main" id="{06271F60-B7C6-6CBE-4465-42A6B0AD9FEE}"/>
              </a:ext>
            </a:extLst>
          </p:cNvPr>
          <p:cNvGrpSpPr/>
          <p:nvPr/>
        </p:nvGrpSpPr>
        <p:grpSpPr>
          <a:xfrm>
            <a:off x="4258024" y="1113752"/>
            <a:ext cx="7642570" cy="4630496"/>
            <a:chOff x="4258024" y="1003105"/>
            <a:chExt cx="7642570" cy="4630496"/>
          </a:xfrm>
        </p:grpSpPr>
        <p:sp>
          <p:nvSpPr>
            <p:cNvPr id="26" name="CasellaDiTesto 13">
              <a:extLst>
                <a:ext uri="{FF2B5EF4-FFF2-40B4-BE49-F238E27FC236}">
                  <a16:creationId xmlns:a16="http://schemas.microsoft.com/office/drawing/2014/main" id="{3A322EEC-337A-A48E-F4AB-8F6C8BA00D77}"/>
                </a:ext>
              </a:extLst>
            </p:cNvPr>
            <p:cNvSpPr txBox="1"/>
            <p:nvPr/>
          </p:nvSpPr>
          <p:spPr>
            <a:xfrm>
              <a:off x="5263333" y="2951655"/>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grpSp>
          <p:nvGrpSpPr>
            <p:cNvPr id="17" name="Gruppo 16">
              <a:extLst>
                <a:ext uri="{FF2B5EF4-FFF2-40B4-BE49-F238E27FC236}">
                  <a16:creationId xmlns:a16="http://schemas.microsoft.com/office/drawing/2014/main" id="{DAB6C18F-54DF-B222-8CEA-87B10CBD4294}"/>
                </a:ext>
              </a:extLst>
            </p:cNvPr>
            <p:cNvGrpSpPr/>
            <p:nvPr/>
          </p:nvGrpSpPr>
          <p:grpSpPr>
            <a:xfrm>
              <a:off x="4307239" y="1003105"/>
              <a:ext cx="7544141" cy="1742276"/>
              <a:chOff x="454269" y="1268934"/>
              <a:chExt cx="10813026" cy="1742276"/>
            </a:xfrm>
          </p:grpSpPr>
          <p:grpSp>
            <p:nvGrpSpPr>
              <p:cNvPr id="19" name="Gruppo 18">
                <a:extLst>
                  <a:ext uri="{FF2B5EF4-FFF2-40B4-BE49-F238E27FC236}">
                    <a16:creationId xmlns:a16="http://schemas.microsoft.com/office/drawing/2014/main" id="{0A0641AB-BE97-85AD-E540-CC8D56D26BCD}"/>
                  </a:ext>
                </a:extLst>
              </p:cNvPr>
              <p:cNvGrpSpPr/>
              <p:nvPr/>
            </p:nvGrpSpPr>
            <p:grpSpPr>
              <a:xfrm>
                <a:off x="454269" y="1620016"/>
                <a:ext cx="10813026" cy="1391194"/>
                <a:chOff x="2656458" y="1620016"/>
                <a:chExt cx="8563897" cy="1391194"/>
              </a:xfrm>
            </p:grpSpPr>
            <p:sp>
              <p:nvSpPr>
                <p:cNvPr id="21" name="Rettangolo 20">
                  <a:extLst>
                    <a:ext uri="{FF2B5EF4-FFF2-40B4-BE49-F238E27FC236}">
                      <a16:creationId xmlns:a16="http://schemas.microsoft.com/office/drawing/2014/main" id="{7486674A-86EB-CF29-ED60-9B27ADEE5BF6}"/>
                    </a:ext>
                  </a:extLst>
                </p:cNvPr>
                <p:cNvSpPr/>
                <p:nvPr/>
              </p:nvSpPr>
              <p:spPr>
                <a:xfrm>
                  <a:off x="2656458" y="1620016"/>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err="1">
                      <a:solidFill>
                        <a:schemeClr val="accent1">
                          <a:lumMod val="50000"/>
                        </a:schemeClr>
                      </a:solidFill>
                    </a:rPr>
                    <a:t>Study</a:t>
                  </a:r>
                  <a:r>
                    <a:rPr lang="it-IT" dirty="0">
                      <a:solidFill>
                        <a:schemeClr val="accent1">
                          <a:lumMod val="50000"/>
                        </a:schemeClr>
                      </a:solidFill>
                    </a:rPr>
                    <a:t> of the degenerative </a:t>
                  </a:r>
                  <a:r>
                    <a:rPr lang="it-IT" dirty="0" err="1">
                      <a:solidFill>
                        <a:schemeClr val="accent1">
                          <a:lumMod val="50000"/>
                        </a:schemeClr>
                      </a:solidFill>
                    </a:rPr>
                    <a:t>processess</a:t>
                  </a:r>
                  <a:r>
                    <a:rPr lang="it-IT" dirty="0">
                      <a:solidFill>
                        <a:schemeClr val="accent1">
                          <a:lumMod val="50000"/>
                        </a:schemeClr>
                      </a:solidFill>
                    </a:rPr>
                    <a:t> </a:t>
                  </a:r>
                  <a:r>
                    <a:rPr lang="it-IT" dirty="0" err="1">
                      <a:solidFill>
                        <a:schemeClr val="accent1">
                          <a:lumMod val="50000"/>
                        </a:schemeClr>
                      </a:solidFill>
                    </a:rPr>
                    <a:t>associated</a:t>
                  </a:r>
                  <a:r>
                    <a:rPr lang="it-IT" dirty="0">
                      <a:solidFill>
                        <a:schemeClr val="accent1">
                          <a:lumMod val="50000"/>
                        </a:schemeClr>
                      </a:solidFill>
                    </a:rPr>
                    <a:t> to </a:t>
                  </a:r>
                  <a:r>
                    <a:rPr lang="it-IT" dirty="0" err="1">
                      <a:solidFill>
                        <a:schemeClr val="accent1">
                          <a:lumMod val="50000"/>
                        </a:schemeClr>
                      </a:solidFill>
                    </a:rPr>
                    <a:t>healthy</a:t>
                  </a:r>
                  <a:r>
                    <a:rPr lang="it-IT" dirty="0">
                      <a:solidFill>
                        <a:schemeClr val="accent1">
                          <a:lumMod val="50000"/>
                        </a:schemeClr>
                      </a:solidFill>
                    </a:rPr>
                    <a:t> brain </a:t>
                  </a:r>
                  <a:r>
                    <a:rPr lang="it-IT" dirty="0" err="1">
                      <a:solidFill>
                        <a:schemeClr val="accent1">
                          <a:lumMod val="50000"/>
                        </a:schemeClr>
                      </a:solidFill>
                    </a:rPr>
                    <a:t>aging</a:t>
                  </a:r>
                  <a:r>
                    <a:rPr lang="it-IT" dirty="0">
                      <a:solidFill>
                        <a:schemeClr val="accent1">
                          <a:lumMod val="50000"/>
                        </a:schemeClr>
                      </a:solidFill>
                    </a:rPr>
                    <a:t> and neurodegenerative </a:t>
                  </a:r>
                  <a:r>
                    <a:rPr lang="it-IT" dirty="0" err="1">
                      <a:solidFill>
                        <a:schemeClr val="accent1">
                          <a:lumMod val="50000"/>
                        </a:schemeClr>
                      </a:solidFill>
                    </a:rPr>
                    <a:t>diseases</a:t>
                  </a:r>
                  <a:r>
                    <a:rPr lang="it-IT" dirty="0">
                      <a:solidFill>
                        <a:schemeClr val="accent1">
                          <a:lumMod val="50000"/>
                        </a:schemeClr>
                      </a:solidFill>
                    </a:rPr>
                    <a:t>, </a:t>
                  </a:r>
                  <a:r>
                    <a:rPr lang="it-IT" dirty="0" err="1">
                      <a:solidFill>
                        <a:schemeClr val="accent1">
                          <a:lumMod val="50000"/>
                        </a:schemeClr>
                      </a:solidFill>
                    </a:rPr>
                    <a:t>especially</a:t>
                  </a:r>
                  <a:r>
                    <a:rPr lang="it-IT" dirty="0">
                      <a:solidFill>
                        <a:schemeClr val="accent1">
                          <a:lumMod val="50000"/>
                        </a:schemeClr>
                      </a:solidFill>
                    </a:rPr>
                    <a:t> </a:t>
                  </a:r>
                  <a:r>
                    <a:rPr lang="it-IT" dirty="0" err="1">
                      <a:solidFill>
                        <a:schemeClr val="accent1">
                          <a:lumMod val="50000"/>
                        </a:schemeClr>
                      </a:solidFill>
                    </a:rPr>
                    <a:t>Alzheimer’s</a:t>
                  </a:r>
                  <a:r>
                    <a:rPr lang="it-IT" dirty="0">
                      <a:solidFill>
                        <a:schemeClr val="accent1">
                          <a:lumMod val="50000"/>
                        </a:schemeClr>
                      </a:solidFill>
                    </a:rPr>
                    <a:t> </a:t>
                  </a:r>
                  <a:r>
                    <a:rPr lang="it-IT" dirty="0" err="1">
                      <a:solidFill>
                        <a:schemeClr val="accent1">
                          <a:lumMod val="50000"/>
                        </a:schemeClr>
                      </a:solidFill>
                    </a:rPr>
                    <a:t>disease</a:t>
                  </a:r>
                  <a:r>
                    <a:rPr lang="it-IT" dirty="0">
                      <a:solidFill>
                        <a:schemeClr val="accent1">
                          <a:lumMod val="50000"/>
                        </a:schemeClr>
                      </a:solidFill>
                    </a:rPr>
                    <a:t> (AD), </a:t>
                  </a:r>
                  <a:r>
                    <a:rPr lang="it-IT" dirty="0" err="1">
                      <a:solidFill>
                        <a:schemeClr val="accent1">
                          <a:lumMod val="50000"/>
                        </a:schemeClr>
                      </a:solidFill>
                    </a:rPr>
                    <a:t>Amyotrophic</a:t>
                  </a:r>
                  <a:r>
                    <a:rPr lang="it-IT" dirty="0">
                      <a:solidFill>
                        <a:schemeClr val="accent1">
                          <a:lumMod val="50000"/>
                        </a:schemeClr>
                      </a:solidFill>
                    </a:rPr>
                    <a:t> </a:t>
                  </a:r>
                  <a:r>
                    <a:rPr lang="it-IT" dirty="0" err="1">
                      <a:solidFill>
                        <a:schemeClr val="accent1">
                          <a:lumMod val="50000"/>
                        </a:schemeClr>
                      </a:solidFill>
                    </a:rPr>
                    <a:t>Lateral</a:t>
                  </a:r>
                  <a:r>
                    <a:rPr lang="it-IT" dirty="0">
                      <a:solidFill>
                        <a:schemeClr val="accent1">
                          <a:lumMod val="50000"/>
                        </a:schemeClr>
                      </a:solidFill>
                    </a:rPr>
                    <a:t> </a:t>
                  </a:r>
                  <a:r>
                    <a:rPr lang="it-IT" dirty="0" err="1">
                      <a:solidFill>
                        <a:schemeClr val="accent1">
                          <a:lumMod val="50000"/>
                        </a:schemeClr>
                      </a:solidFill>
                    </a:rPr>
                    <a:t>Sclerosis</a:t>
                  </a:r>
                  <a:r>
                    <a:rPr lang="it-IT" dirty="0">
                      <a:solidFill>
                        <a:schemeClr val="accent1">
                          <a:lumMod val="50000"/>
                        </a:schemeClr>
                      </a:solidFill>
                    </a:rPr>
                    <a:t> (ALS) and </a:t>
                  </a:r>
                  <a:r>
                    <a:rPr lang="it-IT" dirty="0" err="1">
                      <a:solidFill>
                        <a:schemeClr val="accent1">
                          <a:lumMod val="50000"/>
                        </a:schemeClr>
                      </a:solidFill>
                    </a:rPr>
                    <a:t>Spinal</a:t>
                  </a:r>
                  <a:r>
                    <a:rPr lang="it-IT" dirty="0">
                      <a:solidFill>
                        <a:schemeClr val="accent1">
                          <a:lumMod val="50000"/>
                        </a:schemeClr>
                      </a:solidFill>
                    </a:rPr>
                    <a:t> </a:t>
                  </a:r>
                  <a:r>
                    <a:rPr lang="it-IT" dirty="0" err="1">
                      <a:solidFill>
                        <a:schemeClr val="accent1">
                          <a:lumMod val="50000"/>
                        </a:schemeClr>
                      </a:solidFill>
                    </a:rPr>
                    <a:t>Muscular</a:t>
                  </a:r>
                  <a:r>
                    <a:rPr lang="it-IT" dirty="0">
                      <a:solidFill>
                        <a:schemeClr val="accent1">
                          <a:lumMod val="50000"/>
                        </a:schemeClr>
                      </a:solidFill>
                    </a:rPr>
                    <a:t> </a:t>
                  </a:r>
                  <a:r>
                    <a:rPr lang="it-IT" dirty="0" err="1">
                      <a:solidFill>
                        <a:schemeClr val="accent1">
                          <a:lumMod val="50000"/>
                        </a:schemeClr>
                      </a:solidFill>
                    </a:rPr>
                    <a:t>Atrophy</a:t>
                  </a:r>
                  <a:r>
                    <a:rPr lang="it-IT" dirty="0">
                      <a:solidFill>
                        <a:schemeClr val="accent1">
                          <a:lumMod val="50000"/>
                        </a:schemeClr>
                      </a:solidFill>
                    </a:rPr>
                    <a:t> (SMA). </a:t>
                  </a:r>
                </a:p>
              </p:txBody>
            </p:sp>
            <p:sp>
              <p:nvSpPr>
                <p:cNvPr id="22" name="CasellaDiTesto 21">
                  <a:extLst>
                    <a:ext uri="{FF2B5EF4-FFF2-40B4-BE49-F238E27FC236}">
                      <a16:creationId xmlns:a16="http://schemas.microsoft.com/office/drawing/2014/main" id="{F6B18E2D-800C-E6B8-CE9B-FC8734F704D8}"/>
                    </a:ext>
                  </a:extLst>
                </p:cNvPr>
                <p:cNvSpPr txBox="1"/>
                <p:nvPr/>
              </p:nvSpPr>
              <p:spPr>
                <a:xfrm>
                  <a:off x="2656458" y="2641878"/>
                  <a:ext cx="8563897" cy="369332"/>
                </a:xfrm>
                <a:prstGeom prst="rect">
                  <a:avLst/>
                </a:prstGeom>
                <a:noFill/>
                <a:ln>
                  <a:noFill/>
                </a:ln>
              </p:spPr>
              <p:txBody>
                <a:bodyPr wrap="square" rtlCol="0">
                  <a:spAutoFit/>
                </a:bodyPr>
                <a:lstStyle/>
                <a:p>
                  <a:endParaRPr lang="it-IT" dirty="0"/>
                </a:p>
              </p:txBody>
            </p:sp>
          </p:grpSp>
          <p:sp>
            <p:nvSpPr>
              <p:cNvPr id="20" name="CasellaDiTesto 13">
                <a:extLst>
                  <a:ext uri="{FF2B5EF4-FFF2-40B4-BE49-F238E27FC236}">
                    <a16:creationId xmlns:a16="http://schemas.microsoft.com/office/drawing/2014/main" id="{54BB5A00-C148-7E34-260B-DFE6AEBF6AF4}"/>
                  </a:ext>
                </a:extLst>
              </p:cNvPr>
              <p:cNvSpPr txBox="1"/>
              <p:nvPr/>
            </p:nvSpPr>
            <p:spPr>
              <a:xfrm>
                <a:off x="1824640" y="1268934"/>
                <a:ext cx="8072285" cy="461665"/>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grpSp>
        <p:sp>
          <p:nvSpPr>
            <p:cNvPr id="24" name="Rettangolo 23">
              <a:extLst>
                <a:ext uri="{FF2B5EF4-FFF2-40B4-BE49-F238E27FC236}">
                  <a16:creationId xmlns:a16="http://schemas.microsoft.com/office/drawing/2014/main" id="{842F51EB-4E4F-7818-197A-C98F549FCA86}"/>
                </a:ext>
              </a:extLst>
            </p:cNvPr>
            <p:cNvSpPr/>
            <p:nvPr/>
          </p:nvSpPr>
          <p:spPr>
            <a:xfrm>
              <a:off x="4258024" y="3325277"/>
              <a:ext cx="7642570" cy="2308324"/>
            </a:xfrm>
            <a:prstGeom prst="rect">
              <a:avLst/>
            </a:prstGeom>
          </p:spPr>
          <p:txBody>
            <a:bodyPr wrap="square">
              <a:spAutoFit/>
            </a:bodyPr>
            <a:lstStyle/>
            <a:p>
              <a:pPr marL="342900" indent="-342900" algn="just">
                <a:buFont typeface="Arial" panose="020B0604020202020204" pitchFamily="34" charset="0"/>
                <a:buChar char="•"/>
              </a:pPr>
              <a:r>
                <a:rPr lang="en-US" dirty="0">
                  <a:solidFill>
                    <a:schemeClr val="accent1">
                      <a:lumMod val="50000"/>
                    </a:schemeClr>
                  </a:solidFill>
                </a:rPr>
                <a:t>mitochondrial </a:t>
              </a:r>
              <a:r>
                <a:rPr lang="en-US" dirty="0" err="1">
                  <a:solidFill>
                    <a:schemeClr val="accent1">
                      <a:lumMod val="50000"/>
                    </a:schemeClr>
                  </a:solidFill>
                </a:rPr>
                <a:t>morpho</a:t>
              </a:r>
              <a:r>
                <a:rPr lang="en-US" dirty="0">
                  <a:solidFill>
                    <a:schemeClr val="accent1">
                      <a:lumMod val="50000"/>
                    </a:schemeClr>
                  </a:solidFill>
                </a:rPr>
                <a:t>-functional dysfunctions in the CNS during aging and disease </a:t>
              </a:r>
            </a:p>
            <a:p>
              <a:pPr marL="342900" indent="-342900" algn="just">
                <a:buFont typeface="Arial" panose="020B0604020202020204" pitchFamily="34" charset="0"/>
                <a:buChar char="•"/>
              </a:pPr>
              <a:r>
                <a:rPr lang="en-US" dirty="0">
                  <a:solidFill>
                    <a:schemeClr val="accent1">
                      <a:lumMod val="50000"/>
                    </a:schemeClr>
                  </a:solidFill>
                </a:rPr>
                <a:t>iron metabolisms during brain aging and dementia and CNS targeted therapies</a:t>
              </a:r>
            </a:p>
            <a:p>
              <a:pPr marL="342900" indent="-342900" algn="just">
                <a:buFont typeface="Arial" panose="020B0604020202020204" pitchFamily="34" charset="0"/>
                <a:buChar char="•"/>
              </a:pPr>
              <a:r>
                <a:rPr lang="en-US" dirty="0">
                  <a:solidFill>
                    <a:schemeClr val="accent1">
                      <a:lumMod val="50000"/>
                    </a:schemeClr>
                  </a:solidFill>
                </a:rPr>
                <a:t>AD-related proteins functions and the impact on neurotrophic growth factors’ release in both CNS and peripheral NS</a:t>
              </a:r>
            </a:p>
            <a:p>
              <a:pPr marL="342900" indent="-342900" algn="just">
                <a:buFont typeface="Arial" panose="020B0604020202020204" pitchFamily="34" charset="0"/>
                <a:buChar char="•"/>
              </a:pPr>
              <a:r>
                <a:rPr lang="en-US" i="1" dirty="0">
                  <a:solidFill>
                    <a:schemeClr val="accent1">
                      <a:lumMod val="50000"/>
                    </a:schemeClr>
                  </a:solidFill>
                </a:rPr>
                <a:t>In vitro </a:t>
              </a:r>
              <a:r>
                <a:rPr lang="en-US" dirty="0">
                  <a:solidFill>
                    <a:schemeClr val="accent1">
                      <a:lumMod val="50000"/>
                    </a:schemeClr>
                  </a:solidFill>
                </a:rPr>
                <a:t>neuromuscular junctions (NMJs) 2D reconstruction as a model to study the nerve-muscle interplay in motor neurons disorders</a:t>
              </a:r>
            </a:p>
          </p:txBody>
        </p:sp>
      </p:grpSp>
    </p:spTree>
    <p:extLst>
      <p:ext uri="{BB962C8B-B14F-4D97-AF65-F5344CB8AC3E}">
        <p14:creationId xmlns:p14="http://schemas.microsoft.com/office/powerpoint/2010/main" val="391809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923330"/>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latin typeface="Aptos"/>
              </a:rPr>
              <a:t>Professor: </a:t>
            </a:r>
            <a:r>
              <a:rPr lang="it-IT" sz="1800" b="1" cap="none" spc="0" dirty="0">
                <a:solidFill>
                  <a:schemeClr val="accent1">
                    <a:lumMod val="50000"/>
                  </a:schemeClr>
                </a:solidFill>
                <a:latin typeface="Aptos"/>
              </a:rPr>
              <a:t>Serena Bovetti</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serena</a:t>
            </a:r>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.bovetti@unito.it</a:t>
            </a:r>
            <a:endParaRPr lang="it-IT" b="0" i="0" dirty="0">
              <a:solidFill>
                <a:schemeClr val="accent1">
                  <a:lumMod val="50000"/>
                </a:schemeClr>
              </a:solidFill>
              <a:effectLst/>
              <a:latin typeface="Titillium Web" panose="00000500000000000000" pitchFamily="2" charset="0"/>
            </a:endParaRPr>
          </a:p>
          <a:p>
            <a:pPr lvl="0">
              <a:lnSpc>
                <a:spcPct val="100000"/>
              </a:lnSpc>
              <a:spcBef>
                <a:spcPts val="0"/>
              </a:spcBef>
            </a:pPr>
            <a:r>
              <a:rPr lang="it-IT" sz="1800" b="0" cap="none" spc="0" dirty="0">
                <a:solidFill>
                  <a:schemeClr val="accent1">
                    <a:lumMod val="50000"/>
                  </a:schemeClr>
                </a:solidFill>
                <a:latin typeface="Aptos"/>
              </a:rPr>
              <a:t>SSD: BIO06</a:t>
            </a:r>
            <a:endParaRPr lang="it-IT" dirty="0">
              <a:solidFill>
                <a:schemeClr val="accent1">
                  <a:lumMod val="50000"/>
                </a:schemeClr>
              </a:solidFill>
            </a:endParaRPr>
          </a:p>
        </p:txBody>
      </p:sp>
    </p:spTree>
    <p:extLst>
      <p:ext uri="{BB962C8B-B14F-4D97-AF65-F5344CB8AC3E}">
        <p14:creationId xmlns:p14="http://schemas.microsoft.com/office/powerpoint/2010/main" val="289266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sp>
        <p:nvSpPr>
          <p:cNvPr id="2" name="Rettangolo 1">
            <a:extLst>
              <a:ext uri="{FF2B5EF4-FFF2-40B4-BE49-F238E27FC236}">
                <a16:creationId xmlns:a16="http://schemas.microsoft.com/office/drawing/2014/main" id="{2A8528C1-2A7F-2831-6748-3D560ADD0B57}"/>
              </a:ext>
            </a:extLst>
          </p:cNvPr>
          <p:cNvSpPr/>
          <p:nvPr/>
        </p:nvSpPr>
        <p:spPr>
          <a:xfrm>
            <a:off x="3876005" y="1153719"/>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pic>
        <p:nvPicPr>
          <p:cNvPr id="4" name="Picture 10" descr="Serena Bovetti / Researchers / Adult neurogenesis / Research Groups /  Research / Home - Nico">
            <a:extLst>
              <a:ext uri="{FF2B5EF4-FFF2-40B4-BE49-F238E27FC236}">
                <a16:creationId xmlns:a16="http://schemas.microsoft.com/office/drawing/2014/main" id="{8DF8693B-C2BE-4683-58DF-FEDFD71A3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08" y="2581497"/>
            <a:ext cx="2140568" cy="218767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4A594D1D-B2E4-23FC-B8DC-942936D3E15C}"/>
              </a:ext>
            </a:extLst>
          </p:cNvPr>
          <p:cNvSpPr/>
          <p:nvPr/>
        </p:nvSpPr>
        <p:spPr>
          <a:xfrm>
            <a:off x="4320000" y="1113315"/>
            <a:ext cx="7774309"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solidFill>
                  <a:schemeClr val="accent1">
                    <a:lumMod val="50000"/>
                  </a:schemeClr>
                </a:solidFill>
              </a:rPr>
              <a:t>Students will be involved in laboratory activities aimed at studying the neuronal circuits of social behavior,  and in particular those circuits that regulate courtship and reproductive behaviors. To this end, students will combine behavioral experiments with advanced anatomical, physiological and analytical approaches</a:t>
            </a:r>
            <a:r>
              <a:rPr lang="en-US" sz="1600" dirty="0">
                <a:solidFill>
                  <a:srgbClr val="002060"/>
                </a:solidFill>
                <a:latin typeface="Bahnschrift Light" panose="020B0502040204020203" pitchFamily="34" charset="0"/>
              </a:rPr>
              <a:t>.</a:t>
            </a:r>
            <a:endParaRPr lang="it-IT" sz="1600" dirty="0">
              <a:solidFill>
                <a:srgbClr val="002060"/>
              </a:solidFill>
              <a:latin typeface="Bahnschrift Light" panose="020B0502040204020203" pitchFamily="34" charset="0"/>
            </a:endParaRPr>
          </a:p>
        </p:txBody>
      </p:sp>
      <p:sp>
        <p:nvSpPr>
          <p:cNvPr id="7" name="CasellaDiTesto 6">
            <a:extLst>
              <a:ext uri="{FF2B5EF4-FFF2-40B4-BE49-F238E27FC236}">
                <a16:creationId xmlns:a16="http://schemas.microsoft.com/office/drawing/2014/main" id="{BCBE428E-A018-80C6-66AB-774B1E64D7D5}"/>
              </a:ext>
            </a:extLst>
          </p:cNvPr>
          <p:cNvSpPr txBox="1"/>
          <p:nvPr/>
        </p:nvSpPr>
        <p:spPr>
          <a:xfrm>
            <a:off x="4320000" y="2761168"/>
            <a:ext cx="7328022" cy="3908762"/>
          </a:xfrm>
          <a:prstGeom prst="rect">
            <a:avLst/>
          </a:prstGeom>
          <a:noFill/>
        </p:spPr>
        <p:txBody>
          <a:bodyPr wrap="square" rtlCol="0">
            <a:spAutoFit/>
          </a:bodyPr>
          <a:lstStyle/>
          <a:p>
            <a:r>
              <a:rPr lang="it-IT" dirty="0" err="1">
                <a:solidFill>
                  <a:schemeClr val="accent1">
                    <a:lumMod val="50000"/>
                  </a:schemeClr>
                </a:solidFill>
              </a:rPr>
              <a:t>Dissecting</a:t>
            </a:r>
            <a:r>
              <a:rPr lang="it-IT" dirty="0">
                <a:solidFill>
                  <a:schemeClr val="accent1">
                    <a:lumMod val="50000"/>
                  </a:schemeClr>
                </a:solidFill>
              </a:rPr>
              <a:t> the brain </a:t>
            </a:r>
            <a:r>
              <a:rPr lang="it-IT" dirty="0" err="1">
                <a:solidFill>
                  <a:schemeClr val="accent1">
                    <a:lumMod val="50000"/>
                  </a:schemeClr>
                </a:solidFill>
              </a:rPr>
              <a:t>circuits</a:t>
            </a:r>
            <a:r>
              <a:rPr lang="it-IT" dirty="0">
                <a:solidFill>
                  <a:schemeClr val="accent1">
                    <a:lumMod val="50000"/>
                  </a:schemeClr>
                </a:solidFill>
              </a:rPr>
              <a:t> </a:t>
            </a:r>
            <a:r>
              <a:rPr lang="it-IT" dirty="0" err="1">
                <a:solidFill>
                  <a:schemeClr val="accent1">
                    <a:lumMod val="50000"/>
                  </a:schemeClr>
                </a:solidFill>
              </a:rPr>
              <a:t>involved</a:t>
            </a:r>
            <a:r>
              <a:rPr lang="it-IT" dirty="0">
                <a:solidFill>
                  <a:schemeClr val="accent1">
                    <a:lumMod val="50000"/>
                  </a:schemeClr>
                </a:solidFill>
              </a:rPr>
              <a:t> in </a:t>
            </a:r>
            <a:r>
              <a:rPr lang="it-IT" dirty="0" err="1">
                <a:solidFill>
                  <a:schemeClr val="accent1">
                    <a:lumMod val="50000"/>
                  </a:schemeClr>
                </a:solidFill>
              </a:rPr>
              <a:t>sexual</a:t>
            </a:r>
            <a:r>
              <a:rPr lang="it-IT" dirty="0">
                <a:solidFill>
                  <a:schemeClr val="accent1">
                    <a:lumMod val="50000"/>
                  </a:schemeClr>
                </a:solidFill>
              </a:rPr>
              <a:t> imprinting:</a:t>
            </a:r>
          </a:p>
          <a:p>
            <a:pPr marL="285750" indent="-285750">
              <a:buFont typeface="Arial" panose="020B0604020202020204" pitchFamily="34" charset="0"/>
              <a:buChar char="•"/>
            </a:pPr>
            <a:r>
              <a:rPr lang="it-IT" sz="1400" dirty="0" err="1">
                <a:solidFill>
                  <a:schemeClr val="accent1">
                    <a:lumMod val="50000"/>
                  </a:schemeClr>
                </a:solidFill>
              </a:rPr>
              <a:t>behavioural</a:t>
            </a:r>
            <a:r>
              <a:rPr lang="it-IT" sz="1400" dirty="0">
                <a:solidFill>
                  <a:schemeClr val="accent1">
                    <a:lumMod val="50000"/>
                  </a:schemeClr>
                </a:solidFill>
              </a:rPr>
              <a:t> </a:t>
            </a:r>
            <a:r>
              <a:rPr lang="it-IT" sz="1400" dirty="0" err="1">
                <a:solidFill>
                  <a:schemeClr val="accent1">
                    <a:lumMod val="50000"/>
                  </a:schemeClr>
                </a:solidFill>
              </a:rPr>
              <a:t>approaches</a:t>
            </a:r>
            <a:endParaRPr lang="it-IT" sz="1400" dirty="0">
              <a:solidFill>
                <a:schemeClr val="accent1">
                  <a:lumMod val="50000"/>
                </a:schemeClr>
              </a:solidFill>
            </a:endParaRPr>
          </a:p>
          <a:p>
            <a:pPr marL="285750" indent="-285750">
              <a:buFont typeface="Arial" panose="020B0604020202020204" pitchFamily="34" charset="0"/>
              <a:buChar char="•"/>
            </a:pPr>
            <a:r>
              <a:rPr lang="it-IT" sz="1400" dirty="0" err="1">
                <a:solidFill>
                  <a:schemeClr val="accent1">
                    <a:lumMod val="50000"/>
                  </a:schemeClr>
                </a:solidFill>
              </a:rPr>
              <a:t>whole</a:t>
            </a:r>
            <a:r>
              <a:rPr lang="it-IT" sz="1400" dirty="0">
                <a:solidFill>
                  <a:schemeClr val="accent1">
                    <a:lumMod val="50000"/>
                  </a:schemeClr>
                </a:solidFill>
              </a:rPr>
              <a:t>-brain </a:t>
            </a:r>
            <a:r>
              <a:rPr lang="it-IT" sz="1400" dirty="0" err="1">
                <a:solidFill>
                  <a:schemeClr val="accent1">
                    <a:lumMod val="50000"/>
                  </a:schemeClr>
                </a:solidFill>
              </a:rPr>
              <a:t>cFos</a:t>
            </a:r>
            <a:r>
              <a:rPr lang="it-IT" sz="1400" dirty="0">
                <a:solidFill>
                  <a:schemeClr val="accent1">
                    <a:lumMod val="50000"/>
                  </a:schemeClr>
                </a:solidFill>
              </a:rPr>
              <a:t> </a:t>
            </a:r>
            <a:r>
              <a:rPr lang="it-IT" sz="1400" dirty="0" err="1">
                <a:solidFill>
                  <a:schemeClr val="accent1">
                    <a:lumMod val="50000"/>
                  </a:schemeClr>
                </a:solidFill>
              </a:rPr>
              <a:t>labeling</a:t>
            </a:r>
            <a:r>
              <a:rPr lang="it-IT" sz="1400" dirty="0">
                <a:solidFill>
                  <a:schemeClr val="accent1">
                    <a:lumMod val="50000"/>
                  </a:schemeClr>
                </a:solidFill>
              </a:rPr>
              <a:t> and </a:t>
            </a:r>
            <a:r>
              <a:rPr lang="it-IT" sz="1400" dirty="0" err="1">
                <a:solidFill>
                  <a:schemeClr val="accent1">
                    <a:lumMod val="50000"/>
                  </a:schemeClr>
                </a:solidFill>
              </a:rPr>
              <a:t>analysis</a:t>
            </a:r>
            <a:r>
              <a:rPr lang="it-IT" sz="1400" dirty="0">
                <a:solidFill>
                  <a:schemeClr val="accent1">
                    <a:lumMod val="50000"/>
                  </a:schemeClr>
                </a:solidFill>
              </a:rPr>
              <a:t> in lab and wild mice</a:t>
            </a:r>
          </a:p>
          <a:p>
            <a:pPr marL="285750" indent="-285750">
              <a:buFont typeface="Arial" panose="020B0604020202020204" pitchFamily="34" charset="0"/>
              <a:buChar char="•"/>
            </a:pPr>
            <a:r>
              <a:rPr lang="it-IT" sz="1400" dirty="0">
                <a:solidFill>
                  <a:schemeClr val="accent1">
                    <a:lumMod val="50000"/>
                  </a:schemeClr>
                </a:solidFill>
              </a:rPr>
              <a:t>In-vivo </a:t>
            </a:r>
            <a:r>
              <a:rPr lang="it-IT" sz="1400" dirty="0" err="1">
                <a:solidFill>
                  <a:schemeClr val="accent1">
                    <a:lumMod val="50000"/>
                  </a:schemeClr>
                </a:solidFill>
              </a:rPr>
              <a:t>functional</a:t>
            </a:r>
            <a:r>
              <a:rPr lang="it-IT" sz="1400" dirty="0">
                <a:solidFill>
                  <a:schemeClr val="accent1">
                    <a:lumMod val="50000"/>
                  </a:schemeClr>
                </a:solidFill>
              </a:rPr>
              <a:t> imaging</a:t>
            </a:r>
          </a:p>
          <a:p>
            <a:pPr algn="ctr"/>
            <a:endParaRPr lang="it-IT" dirty="0">
              <a:solidFill>
                <a:schemeClr val="accent1">
                  <a:lumMod val="50000"/>
                </a:schemeClr>
              </a:solidFill>
            </a:endParaRPr>
          </a:p>
          <a:p>
            <a:r>
              <a:rPr lang="en-US" dirty="0">
                <a:solidFill>
                  <a:schemeClr val="accent1">
                    <a:lumMod val="50000"/>
                  </a:schemeClr>
                </a:solidFill>
              </a:rPr>
              <a:t>Investigating the integration of olfactory and acoustic information in mouse courtship communication</a:t>
            </a:r>
            <a:r>
              <a:rPr lang="it-IT" dirty="0">
                <a:solidFill>
                  <a:schemeClr val="accent1">
                    <a:lumMod val="50000"/>
                  </a:schemeClr>
                </a:solidFill>
              </a:rPr>
              <a:t>:</a:t>
            </a:r>
          </a:p>
          <a:p>
            <a:pPr marL="285750" indent="-285750">
              <a:buFont typeface="Arial" panose="020B0604020202020204" pitchFamily="34" charset="0"/>
              <a:buChar char="•"/>
            </a:pPr>
            <a:r>
              <a:rPr lang="it-IT" sz="1400" dirty="0" err="1">
                <a:solidFill>
                  <a:schemeClr val="accent1">
                    <a:lumMod val="50000"/>
                  </a:schemeClr>
                </a:solidFill>
              </a:rPr>
              <a:t>behavioural</a:t>
            </a:r>
            <a:r>
              <a:rPr lang="it-IT" sz="1400" dirty="0">
                <a:solidFill>
                  <a:schemeClr val="accent1">
                    <a:lumMod val="50000"/>
                  </a:schemeClr>
                </a:solidFill>
              </a:rPr>
              <a:t> </a:t>
            </a:r>
            <a:r>
              <a:rPr lang="it-IT" sz="1400" dirty="0" err="1">
                <a:solidFill>
                  <a:schemeClr val="accent1">
                    <a:lumMod val="50000"/>
                  </a:schemeClr>
                </a:solidFill>
              </a:rPr>
              <a:t>approaches</a:t>
            </a:r>
            <a:endParaRPr lang="it-IT" sz="1400" dirty="0">
              <a:solidFill>
                <a:schemeClr val="accent1">
                  <a:lumMod val="50000"/>
                </a:schemeClr>
              </a:solidFill>
            </a:endParaRPr>
          </a:p>
          <a:p>
            <a:pPr marL="285750" indent="-285750">
              <a:buFont typeface="Arial" panose="020B0604020202020204" pitchFamily="34" charset="0"/>
              <a:buChar char="•"/>
            </a:pPr>
            <a:r>
              <a:rPr lang="it-IT" sz="1400" dirty="0" err="1">
                <a:solidFill>
                  <a:schemeClr val="accent1">
                    <a:lumMod val="50000"/>
                  </a:schemeClr>
                </a:solidFill>
              </a:rPr>
              <a:t>whole</a:t>
            </a:r>
            <a:r>
              <a:rPr lang="it-IT" sz="1400" dirty="0">
                <a:solidFill>
                  <a:schemeClr val="accent1">
                    <a:lumMod val="50000"/>
                  </a:schemeClr>
                </a:solidFill>
              </a:rPr>
              <a:t>-brain </a:t>
            </a:r>
            <a:r>
              <a:rPr lang="it-IT" sz="1400" dirty="0" err="1">
                <a:solidFill>
                  <a:schemeClr val="accent1">
                    <a:lumMod val="50000"/>
                  </a:schemeClr>
                </a:solidFill>
              </a:rPr>
              <a:t>cFos</a:t>
            </a:r>
            <a:r>
              <a:rPr lang="it-IT" sz="1400" dirty="0">
                <a:solidFill>
                  <a:schemeClr val="accent1">
                    <a:lumMod val="50000"/>
                  </a:schemeClr>
                </a:solidFill>
              </a:rPr>
              <a:t> </a:t>
            </a:r>
            <a:r>
              <a:rPr lang="it-IT" sz="1400" dirty="0" err="1">
                <a:solidFill>
                  <a:schemeClr val="accent1">
                    <a:lumMod val="50000"/>
                  </a:schemeClr>
                </a:solidFill>
              </a:rPr>
              <a:t>labeling</a:t>
            </a:r>
            <a:r>
              <a:rPr lang="it-IT" sz="1400" dirty="0">
                <a:solidFill>
                  <a:schemeClr val="accent1">
                    <a:lumMod val="50000"/>
                  </a:schemeClr>
                </a:solidFill>
              </a:rPr>
              <a:t> and </a:t>
            </a:r>
            <a:r>
              <a:rPr lang="it-IT" sz="1400" dirty="0" err="1">
                <a:solidFill>
                  <a:schemeClr val="accent1">
                    <a:lumMod val="50000"/>
                  </a:schemeClr>
                </a:solidFill>
              </a:rPr>
              <a:t>analysis</a:t>
            </a:r>
            <a:endParaRPr lang="it-IT" sz="1400" dirty="0">
              <a:solidFill>
                <a:schemeClr val="accent1">
                  <a:lumMod val="50000"/>
                </a:schemeClr>
              </a:solidFill>
            </a:endParaRPr>
          </a:p>
          <a:p>
            <a:pPr marL="285750" indent="-285750">
              <a:buFont typeface="Arial" panose="020B0604020202020204" pitchFamily="34" charset="0"/>
              <a:buChar char="•"/>
            </a:pPr>
            <a:r>
              <a:rPr lang="it-IT" sz="1400" dirty="0">
                <a:solidFill>
                  <a:schemeClr val="accent1">
                    <a:lumMod val="50000"/>
                  </a:schemeClr>
                </a:solidFill>
              </a:rPr>
              <a:t>In-vivo patch-</a:t>
            </a:r>
            <a:r>
              <a:rPr lang="it-IT" sz="1400" dirty="0" err="1">
                <a:solidFill>
                  <a:schemeClr val="accent1">
                    <a:lumMod val="50000"/>
                  </a:schemeClr>
                </a:solidFill>
              </a:rPr>
              <a:t>clamp</a:t>
            </a:r>
            <a:r>
              <a:rPr lang="it-IT" sz="1400" dirty="0">
                <a:solidFill>
                  <a:schemeClr val="accent1">
                    <a:lumMod val="50000"/>
                  </a:schemeClr>
                </a:solidFill>
              </a:rPr>
              <a:t> recording and </a:t>
            </a:r>
            <a:r>
              <a:rPr lang="it-IT" sz="1400" dirty="0" err="1">
                <a:solidFill>
                  <a:schemeClr val="accent1">
                    <a:lumMod val="50000"/>
                  </a:schemeClr>
                </a:solidFill>
              </a:rPr>
              <a:t>functional</a:t>
            </a:r>
            <a:r>
              <a:rPr lang="it-IT" sz="1400" dirty="0">
                <a:solidFill>
                  <a:schemeClr val="accent1">
                    <a:lumMod val="50000"/>
                  </a:schemeClr>
                </a:solidFill>
              </a:rPr>
              <a:t> imaging</a:t>
            </a:r>
          </a:p>
          <a:p>
            <a:pPr algn="ctr"/>
            <a:endParaRPr lang="it-IT" dirty="0">
              <a:solidFill>
                <a:schemeClr val="accent1">
                  <a:lumMod val="50000"/>
                </a:schemeClr>
              </a:solidFill>
            </a:endParaRPr>
          </a:p>
          <a:p>
            <a:r>
              <a:rPr lang="it-IT" dirty="0" err="1">
                <a:solidFill>
                  <a:schemeClr val="accent1">
                    <a:lumMod val="50000"/>
                  </a:schemeClr>
                </a:solidFill>
              </a:rPr>
              <a:t>Role</a:t>
            </a:r>
            <a:r>
              <a:rPr lang="it-IT" dirty="0">
                <a:solidFill>
                  <a:schemeClr val="accent1">
                    <a:lumMod val="50000"/>
                  </a:schemeClr>
                </a:solidFill>
              </a:rPr>
              <a:t> of </a:t>
            </a:r>
            <a:r>
              <a:rPr lang="it-IT" dirty="0" err="1">
                <a:solidFill>
                  <a:schemeClr val="accent1">
                    <a:lumMod val="50000"/>
                  </a:schemeClr>
                </a:solidFill>
              </a:rPr>
              <a:t>olfactory</a:t>
            </a:r>
            <a:r>
              <a:rPr lang="it-IT" dirty="0">
                <a:solidFill>
                  <a:schemeClr val="accent1">
                    <a:lumMod val="50000"/>
                  </a:schemeClr>
                </a:solidFill>
              </a:rPr>
              <a:t> </a:t>
            </a:r>
            <a:r>
              <a:rPr lang="it-IT" dirty="0" err="1">
                <a:solidFill>
                  <a:schemeClr val="accent1">
                    <a:lumMod val="50000"/>
                  </a:schemeClr>
                </a:solidFill>
              </a:rPr>
              <a:t>dopaminergic</a:t>
            </a:r>
            <a:r>
              <a:rPr lang="it-IT" dirty="0">
                <a:solidFill>
                  <a:schemeClr val="accent1">
                    <a:lumMod val="50000"/>
                  </a:schemeClr>
                </a:solidFill>
              </a:rPr>
              <a:t> </a:t>
            </a:r>
            <a:r>
              <a:rPr lang="it-IT" dirty="0" err="1">
                <a:solidFill>
                  <a:schemeClr val="accent1">
                    <a:lumMod val="50000"/>
                  </a:schemeClr>
                </a:solidFill>
              </a:rPr>
              <a:t>cells</a:t>
            </a:r>
            <a:r>
              <a:rPr lang="it-IT" dirty="0">
                <a:solidFill>
                  <a:schemeClr val="accent1">
                    <a:lumMod val="50000"/>
                  </a:schemeClr>
                </a:solidFill>
              </a:rPr>
              <a:t> in processing </a:t>
            </a:r>
            <a:r>
              <a:rPr lang="it-IT" dirty="0" err="1">
                <a:solidFill>
                  <a:schemeClr val="accent1">
                    <a:lumMod val="50000"/>
                  </a:schemeClr>
                </a:solidFill>
              </a:rPr>
              <a:t>sexual</a:t>
            </a:r>
            <a:r>
              <a:rPr lang="it-IT" dirty="0">
                <a:solidFill>
                  <a:schemeClr val="accent1">
                    <a:lumMod val="50000"/>
                  </a:schemeClr>
                </a:solidFill>
              </a:rPr>
              <a:t> </a:t>
            </a:r>
            <a:r>
              <a:rPr lang="it-IT" dirty="0" err="1">
                <a:solidFill>
                  <a:schemeClr val="accent1">
                    <a:lumMod val="50000"/>
                  </a:schemeClr>
                </a:solidFill>
              </a:rPr>
              <a:t>odors</a:t>
            </a:r>
            <a:r>
              <a:rPr lang="it-IT" dirty="0">
                <a:solidFill>
                  <a:schemeClr val="accent1">
                    <a:lumMod val="50000"/>
                  </a:schemeClr>
                </a:solidFill>
              </a:rPr>
              <a:t>:</a:t>
            </a:r>
          </a:p>
          <a:p>
            <a:pPr marL="285750" indent="-285750">
              <a:buFont typeface="Arial" panose="020B0604020202020204" pitchFamily="34" charset="0"/>
              <a:buChar char="•"/>
            </a:pPr>
            <a:r>
              <a:rPr lang="it-IT" sz="1400" dirty="0" err="1">
                <a:solidFill>
                  <a:schemeClr val="accent1">
                    <a:lumMod val="50000"/>
                  </a:schemeClr>
                </a:solidFill>
              </a:rPr>
              <a:t>behavioural</a:t>
            </a:r>
            <a:r>
              <a:rPr lang="it-IT" sz="1400" dirty="0">
                <a:solidFill>
                  <a:schemeClr val="accent1">
                    <a:lumMod val="50000"/>
                  </a:schemeClr>
                </a:solidFill>
              </a:rPr>
              <a:t> </a:t>
            </a:r>
            <a:r>
              <a:rPr lang="it-IT" sz="1400" dirty="0" err="1">
                <a:solidFill>
                  <a:schemeClr val="accent1">
                    <a:lumMod val="50000"/>
                  </a:schemeClr>
                </a:solidFill>
              </a:rPr>
              <a:t>approaches</a:t>
            </a:r>
            <a:endParaRPr lang="it-IT" sz="1400" dirty="0">
              <a:solidFill>
                <a:schemeClr val="accent1">
                  <a:lumMod val="50000"/>
                </a:schemeClr>
              </a:solidFill>
            </a:endParaRPr>
          </a:p>
          <a:p>
            <a:pPr marL="285750" indent="-285750">
              <a:buFont typeface="Arial" panose="020B0604020202020204" pitchFamily="34" charset="0"/>
              <a:buChar char="•"/>
            </a:pPr>
            <a:r>
              <a:rPr lang="it-IT" sz="1400" dirty="0" err="1">
                <a:solidFill>
                  <a:schemeClr val="accent1">
                    <a:lumMod val="50000"/>
                  </a:schemeClr>
                </a:solidFill>
              </a:rPr>
              <a:t>whole</a:t>
            </a:r>
            <a:r>
              <a:rPr lang="it-IT" sz="1400" dirty="0">
                <a:solidFill>
                  <a:schemeClr val="accent1">
                    <a:lumMod val="50000"/>
                  </a:schemeClr>
                </a:solidFill>
              </a:rPr>
              <a:t>-brain </a:t>
            </a:r>
            <a:r>
              <a:rPr lang="it-IT" sz="1400" dirty="0" err="1">
                <a:solidFill>
                  <a:schemeClr val="accent1">
                    <a:lumMod val="50000"/>
                  </a:schemeClr>
                </a:solidFill>
              </a:rPr>
              <a:t>cFos</a:t>
            </a:r>
            <a:r>
              <a:rPr lang="it-IT" sz="1400" dirty="0">
                <a:solidFill>
                  <a:schemeClr val="accent1">
                    <a:lumMod val="50000"/>
                  </a:schemeClr>
                </a:solidFill>
              </a:rPr>
              <a:t> </a:t>
            </a:r>
            <a:r>
              <a:rPr lang="it-IT" sz="1400" dirty="0" err="1">
                <a:solidFill>
                  <a:schemeClr val="accent1">
                    <a:lumMod val="50000"/>
                  </a:schemeClr>
                </a:solidFill>
              </a:rPr>
              <a:t>labeling</a:t>
            </a:r>
            <a:endParaRPr lang="it-IT" sz="1400" dirty="0">
              <a:solidFill>
                <a:schemeClr val="accent1">
                  <a:lumMod val="50000"/>
                </a:schemeClr>
              </a:solidFill>
            </a:endParaRPr>
          </a:p>
          <a:p>
            <a:pPr marL="285750" indent="-285750">
              <a:buFont typeface="Arial" panose="020B0604020202020204" pitchFamily="34" charset="0"/>
              <a:buChar char="•"/>
            </a:pPr>
            <a:r>
              <a:rPr lang="it-IT" sz="1400" dirty="0" err="1">
                <a:solidFill>
                  <a:schemeClr val="accent1">
                    <a:lumMod val="50000"/>
                  </a:schemeClr>
                </a:solidFill>
              </a:rPr>
              <a:t>anatomical</a:t>
            </a:r>
            <a:r>
              <a:rPr lang="it-IT" sz="1400" dirty="0">
                <a:solidFill>
                  <a:schemeClr val="accent1">
                    <a:lumMod val="50000"/>
                  </a:schemeClr>
                </a:solidFill>
              </a:rPr>
              <a:t> and </a:t>
            </a:r>
            <a:r>
              <a:rPr lang="it-IT" sz="1400" dirty="0" err="1">
                <a:solidFill>
                  <a:schemeClr val="accent1">
                    <a:lumMod val="50000"/>
                  </a:schemeClr>
                </a:solidFill>
              </a:rPr>
              <a:t>morpholocial</a:t>
            </a:r>
            <a:r>
              <a:rPr lang="it-IT" sz="1400" dirty="0">
                <a:solidFill>
                  <a:schemeClr val="accent1">
                    <a:lumMod val="50000"/>
                  </a:schemeClr>
                </a:solidFill>
              </a:rPr>
              <a:t> techniques</a:t>
            </a:r>
          </a:p>
          <a:p>
            <a:pPr marL="285750" indent="-285750">
              <a:buFont typeface="Arial" panose="020B0604020202020204" pitchFamily="34" charset="0"/>
              <a:buChar char="•"/>
            </a:pPr>
            <a:r>
              <a:rPr lang="it-IT" sz="1400" dirty="0">
                <a:solidFill>
                  <a:schemeClr val="accent1">
                    <a:lumMod val="50000"/>
                  </a:schemeClr>
                </a:solidFill>
              </a:rPr>
              <a:t>In-vivo 2P </a:t>
            </a:r>
            <a:r>
              <a:rPr lang="it-IT" sz="1400" dirty="0" err="1">
                <a:solidFill>
                  <a:schemeClr val="accent1">
                    <a:lumMod val="50000"/>
                  </a:schemeClr>
                </a:solidFill>
              </a:rPr>
              <a:t>calcium</a:t>
            </a:r>
            <a:r>
              <a:rPr lang="it-IT" sz="1400" dirty="0">
                <a:solidFill>
                  <a:schemeClr val="accent1">
                    <a:lumMod val="50000"/>
                  </a:schemeClr>
                </a:solidFill>
              </a:rPr>
              <a:t> imaging and dopamine release recording</a:t>
            </a:r>
          </a:p>
        </p:txBody>
      </p:sp>
      <p:sp>
        <p:nvSpPr>
          <p:cNvPr id="8" name="CasellaDiTesto 13">
            <a:extLst>
              <a:ext uri="{FF2B5EF4-FFF2-40B4-BE49-F238E27FC236}">
                <a16:creationId xmlns:a16="http://schemas.microsoft.com/office/drawing/2014/main" id="{C479769B-31FD-9798-EB43-3B3984D515FA}"/>
              </a:ext>
            </a:extLst>
          </p:cNvPr>
          <p:cNvSpPr txBox="1"/>
          <p:nvPr/>
        </p:nvSpPr>
        <p:spPr>
          <a:xfrm>
            <a:off x="4497942" y="577582"/>
            <a:ext cx="7328022" cy="461665"/>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3" name="CasellaDiTesto 13">
            <a:extLst>
              <a:ext uri="{FF2B5EF4-FFF2-40B4-BE49-F238E27FC236}">
                <a16:creationId xmlns:a16="http://schemas.microsoft.com/office/drawing/2014/main" id="{8413E394-D849-B46C-42D1-EA224F84877E}"/>
              </a:ext>
            </a:extLst>
          </p:cNvPr>
          <p:cNvSpPr txBox="1"/>
          <p:nvPr/>
        </p:nvSpPr>
        <p:spPr>
          <a:xfrm>
            <a:off x="5282196" y="2414672"/>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Tree>
    <p:extLst>
      <p:ext uri="{BB962C8B-B14F-4D97-AF65-F5344CB8AC3E}">
        <p14:creationId xmlns:p14="http://schemas.microsoft.com/office/powerpoint/2010/main" val="3750562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923330"/>
          </a:xfrm>
          <a:prstGeom prst="rect">
            <a:avLst/>
          </a:prstGeom>
          <a:noFill/>
        </p:spPr>
        <p:txBody>
          <a:bodyPr wrap="square">
            <a:spAutoFit/>
          </a:bodyPr>
          <a:lstStyle/>
          <a:p>
            <a:pPr eaLnBrk="1" hangingPunct="1"/>
            <a:r>
              <a:rPr lang="it-IT" sz="1800" b="0" cap="none" spc="0" dirty="0">
                <a:solidFill>
                  <a:schemeClr val="accent1">
                    <a:lumMod val="50000"/>
                  </a:schemeClr>
                </a:solidFill>
                <a:latin typeface="Aptos"/>
              </a:rPr>
              <a:t>Professor: </a:t>
            </a:r>
            <a:r>
              <a:rPr lang="it-IT" altLang="it-IT" sz="1800" b="1" dirty="0">
                <a:solidFill>
                  <a:schemeClr val="accent1">
                    <a:lumMod val="50000"/>
                  </a:schemeClr>
                </a:solidFill>
              </a:rPr>
              <a:t>Letizia Marvaldi </a:t>
            </a:r>
          </a:p>
          <a:p>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letizia.marvaldi@unito.</a:t>
            </a:r>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it</a:t>
            </a:r>
            <a:endParaRPr lang="it-IT" b="0" i="0" dirty="0">
              <a:solidFill>
                <a:schemeClr val="accent1">
                  <a:lumMod val="50000"/>
                </a:schemeClr>
              </a:solidFill>
              <a:effectLst/>
            </a:endParaRPr>
          </a:p>
          <a:p>
            <a:pPr eaLnBrk="1" hangingPunct="1"/>
            <a:r>
              <a:rPr lang="it-IT" altLang="it-IT" sz="1800" dirty="0">
                <a:solidFill>
                  <a:schemeClr val="accent1">
                    <a:lumMod val="50000"/>
                  </a:schemeClr>
                </a:solidFill>
              </a:rPr>
              <a:t>SSD: BIO/16</a:t>
            </a:r>
          </a:p>
        </p:txBody>
      </p:sp>
    </p:spTree>
    <p:extLst>
      <p:ext uri="{BB962C8B-B14F-4D97-AF65-F5344CB8AC3E}">
        <p14:creationId xmlns:p14="http://schemas.microsoft.com/office/powerpoint/2010/main" val="2482252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pic>
        <p:nvPicPr>
          <p:cNvPr id="3077" name="Immagine 2">
            <a:extLst>
              <a:ext uri="{FF2B5EF4-FFF2-40B4-BE49-F238E27FC236}">
                <a16:creationId xmlns:a16="http://schemas.microsoft.com/office/drawing/2014/main" id="{6034F044-9114-7967-8112-51D2F735A1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657" y="2741136"/>
            <a:ext cx="147567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CasellaDiTesto 7">
            <a:extLst>
              <a:ext uri="{FF2B5EF4-FFF2-40B4-BE49-F238E27FC236}">
                <a16:creationId xmlns:a16="http://schemas.microsoft.com/office/drawing/2014/main" id="{ABE69882-108A-146D-B2DF-50C62008DEF0}"/>
              </a:ext>
            </a:extLst>
          </p:cNvPr>
          <p:cNvSpPr txBox="1">
            <a:spLocks noChangeArrowheads="1"/>
          </p:cNvSpPr>
          <p:nvPr/>
        </p:nvSpPr>
        <p:spPr bwMode="auto">
          <a:xfrm>
            <a:off x="1055059" y="4946718"/>
            <a:ext cx="17712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r>
              <a:rPr lang="it-IT" altLang="it-IT" sz="1200" dirty="0">
                <a:solidFill>
                  <a:schemeClr val="bg1">
                    <a:lumMod val="85000"/>
                  </a:schemeClr>
                </a:solidFill>
              </a:rPr>
              <a:t>Letizia Marvaldi </a:t>
            </a:r>
          </a:p>
          <a:p>
            <a:pPr eaLnBrk="1" hangingPunct="1"/>
            <a:r>
              <a:rPr lang="it-IT" altLang="it-IT" sz="1200" dirty="0">
                <a:solidFill>
                  <a:schemeClr val="bg1">
                    <a:lumMod val="85000"/>
                  </a:schemeClr>
                </a:solidFill>
              </a:rPr>
              <a:t>(</a:t>
            </a:r>
            <a:r>
              <a:rPr lang="it-IT" altLang="it-IT" sz="1200" dirty="0" err="1">
                <a:solidFill>
                  <a:schemeClr val="bg1">
                    <a:lumMod val="85000"/>
                  </a:schemeClr>
                </a:solidFill>
              </a:rPr>
              <a:t>Vercelli’s</a:t>
            </a:r>
            <a:r>
              <a:rPr lang="it-IT" altLang="it-IT" sz="1200" dirty="0">
                <a:solidFill>
                  <a:schemeClr val="bg1">
                    <a:lumMod val="85000"/>
                  </a:schemeClr>
                </a:solidFill>
              </a:rPr>
              <a:t> Lab)</a:t>
            </a:r>
          </a:p>
          <a:p>
            <a:pPr eaLnBrk="1" hangingPunct="1"/>
            <a:r>
              <a:rPr lang="it-IT" altLang="it-IT" sz="1200" dirty="0">
                <a:solidFill>
                  <a:schemeClr val="bg1">
                    <a:lumMod val="85000"/>
                  </a:schemeClr>
                </a:solidFill>
              </a:rPr>
              <a:t>NICO (Orbassano)</a:t>
            </a:r>
            <a:r>
              <a:rPr lang="it-IT" altLang="it-IT" dirty="0"/>
              <a:t>)</a:t>
            </a:r>
          </a:p>
        </p:txBody>
      </p:sp>
      <p:grpSp>
        <p:nvGrpSpPr>
          <p:cNvPr id="4" name="Gruppo 10">
            <a:extLst>
              <a:ext uri="{FF2B5EF4-FFF2-40B4-BE49-F238E27FC236}">
                <a16:creationId xmlns:a16="http://schemas.microsoft.com/office/drawing/2014/main" id="{38861963-0B59-68AF-F96D-19F1D1096266}"/>
              </a:ext>
            </a:extLst>
          </p:cNvPr>
          <p:cNvGrpSpPr>
            <a:grpSpLocks/>
          </p:cNvGrpSpPr>
          <p:nvPr/>
        </p:nvGrpSpPr>
        <p:grpSpPr bwMode="auto">
          <a:xfrm>
            <a:off x="3740430" y="1382989"/>
            <a:ext cx="8677554" cy="5024718"/>
            <a:chOff x="2364039" y="1306885"/>
            <a:chExt cx="8677587" cy="5025087"/>
          </a:xfrm>
        </p:grpSpPr>
        <p:sp>
          <p:nvSpPr>
            <p:cNvPr id="5" name="Rettangolo 4">
              <a:extLst>
                <a:ext uri="{FF2B5EF4-FFF2-40B4-BE49-F238E27FC236}">
                  <a16:creationId xmlns:a16="http://schemas.microsoft.com/office/drawing/2014/main" id="{2830FF4A-182E-2B48-4204-451E8073B842}"/>
                </a:ext>
              </a:extLst>
            </p:cNvPr>
            <p:cNvSpPr/>
            <p:nvPr/>
          </p:nvSpPr>
          <p:spPr>
            <a:xfrm>
              <a:off x="2364039" y="1306885"/>
              <a:ext cx="8564594" cy="107164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it-IT" dirty="0" err="1">
                  <a:solidFill>
                    <a:schemeClr val="accent1">
                      <a:lumMod val="50000"/>
                    </a:schemeClr>
                  </a:solidFill>
                </a:rPr>
                <a:t>Neuropathic</a:t>
              </a:r>
              <a:r>
                <a:rPr lang="it-IT" dirty="0">
                  <a:solidFill>
                    <a:schemeClr val="accent1">
                      <a:lumMod val="50000"/>
                    </a:schemeClr>
                  </a:solidFill>
                </a:rPr>
                <a:t> </a:t>
              </a:r>
              <a:r>
                <a:rPr lang="it-IT" dirty="0" err="1">
                  <a:solidFill>
                    <a:schemeClr val="accent1">
                      <a:lumMod val="50000"/>
                    </a:schemeClr>
                  </a:solidFill>
                </a:rPr>
                <a:t>pain</a:t>
              </a:r>
              <a:r>
                <a:rPr lang="it-IT" dirty="0">
                  <a:solidFill>
                    <a:schemeClr val="accent1">
                      <a:lumMod val="50000"/>
                    </a:schemeClr>
                  </a:solidFill>
                </a:rPr>
                <a:t> </a:t>
              </a:r>
              <a:r>
                <a:rPr lang="it-IT" dirty="0" err="1">
                  <a:solidFill>
                    <a:schemeClr val="accent1">
                      <a:lumMod val="50000"/>
                    </a:schemeClr>
                  </a:solidFill>
                </a:rPr>
                <a:t>during</a:t>
              </a:r>
              <a:r>
                <a:rPr lang="it-IT" dirty="0">
                  <a:solidFill>
                    <a:schemeClr val="accent1">
                      <a:lumMod val="50000"/>
                    </a:schemeClr>
                  </a:solidFill>
                </a:rPr>
                <a:t> aging</a:t>
              </a:r>
            </a:p>
          </p:txBody>
        </p:sp>
        <p:sp>
          <p:nvSpPr>
            <p:cNvPr id="6" name="CasellaDiTesto 12">
              <a:extLst>
                <a:ext uri="{FF2B5EF4-FFF2-40B4-BE49-F238E27FC236}">
                  <a16:creationId xmlns:a16="http://schemas.microsoft.com/office/drawing/2014/main" id="{26CBB8BC-A6EC-6012-1780-14D0F3E2D951}"/>
                </a:ext>
              </a:extLst>
            </p:cNvPr>
            <p:cNvSpPr txBox="1">
              <a:spLocks noChangeArrowheads="1"/>
            </p:cNvSpPr>
            <p:nvPr/>
          </p:nvSpPr>
          <p:spPr bwMode="auto">
            <a:xfrm>
              <a:off x="2477729" y="3195484"/>
              <a:ext cx="8563897" cy="3136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endParaRPr lang="it-IT" altLang="it-IT"/>
            </a:p>
          </p:txBody>
        </p:sp>
        <p:sp>
          <p:nvSpPr>
            <p:cNvPr id="7" name="CasellaDiTesto 6">
              <a:extLst>
                <a:ext uri="{FF2B5EF4-FFF2-40B4-BE49-F238E27FC236}">
                  <a16:creationId xmlns:a16="http://schemas.microsoft.com/office/drawing/2014/main" id="{ACFAF0DB-3B81-D02C-760D-754AC691E8D9}"/>
                </a:ext>
              </a:extLst>
            </p:cNvPr>
            <p:cNvSpPr txBox="1"/>
            <p:nvPr/>
          </p:nvSpPr>
          <p:spPr>
            <a:xfrm>
              <a:off x="2943611" y="2859864"/>
              <a:ext cx="7440539" cy="2308494"/>
            </a:xfrm>
            <a:prstGeom prst="rect">
              <a:avLst/>
            </a:prstGeom>
            <a:noFill/>
            <a:ln>
              <a:noFill/>
            </a:ln>
          </p:spPr>
          <p:txBody>
            <a:bodyPr wrap="square">
              <a:spAutoFit/>
            </a:bodyPr>
            <a:lstStyle/>
            <a:p>
              <a:pPr algn="just" eaLnBrk="1" fontAlgn="auto" hangingPunct="1">
                <a:spcBef>
                  <a:spcPts val="0"/>
                </a:spcBef>
                <a:spcAft>
                  <a:spcPts val="0"/>
                </a:spcAft>
                <a:defRPr/>
              </a:pPr>
              <a:r>
                <a:rPr lang="it-IT" dirty="0">
                  <a:solidFill>
                    <a:schemeClr val="accent1">
                      <a:lumMod val="50000"/>
                    </a:schemeClr>
                  </a:solidFill>
                  <a:latin typeface="+mn-lt"/>
                </a:rPr>
                <a:t>In </a:t>
              </a:r>
              <a:r>
                <a:rPr lang="it-IT" dirty="0" err="1">
                  <a:solidFill>
                    <a:schemeClr val="accent1">
                      <a:lumMod val="50000"/>
                    </a:schemeClr>
                  </a:solidFill>
                  <a:latin typeface="+mn-lt"/>
                </a:rPr>
                <a:t>our</a:t>
              </a:r>
              <a:r>
                <a:rPr lang="it-IT" dirty="0">
                  <a:solidFill>
                    <a:schemeClr val="accent1">
                      <a:lumMod val="50000"/>
                    </a:schemeClr>
                  </a:solidFill>
                  <a:latin typeface="+mn-lt"/>
                </a:rPr>
                <a:t> team </a:t>
              </a:r>
              <a:r>
                <a:rPr lang="it-IT" dirty="0" err="1">
                  <a:solidFill>
                    <a:schemeClr val="accent1">
                      <a:lumMod val="50000"/>
                    </a:schemeClr>
                  </a:solidFill>
                  <a:latin typeface="+mn-lt"/>
                </a:rPr>
                <a:t>we</a:t>
              </a:r>
              <a:r>
                <a:rPr lang="it-IT" dirty="0">
                  <a:solidFill>
                    <a:schemeClr val="accent1">
                      <a:lumMod val="50000"/>
                    </a:schemeClr>
                  </a:solidFill>
                  <a:latin typeface="+mn-lt"/>
                </a:rPr>
                <a:t> investigate therapy for </a:t>
              </a:r>
              <a:r>
                <a:rPr lang="it-IT" dirty="0" err="1">
                  <a:solidFill>
                    <a:schemeClr val="accent1">
                      <a:lumMod val="50000"/>
                    </a:schemeClr>
                  </a:solidFill>
                  <a:latin typeface="+mn-lt"/>
                </a:rPr>
                <a:t>blocking</a:t>
              </a:r>
              <a:r>
                <a:rPr lang="it-IT" dirty="0">
                  <a:solidFill>
                    <a:schemeClr val="accent1">
                      <a:lumMod val="50000"/>
                    </a:schemeClr>
                  </a:solidFill>
                  <a:latin typeface="+mn-lt"/>
                </a:rPr>
                <a:t> </a:t>
              </a:r>
              <a:r>
                <a:rPr lang="it-IT" dirty="0" err="1">
                  <a:solidFill>
                    <a:schemeClr val="accent1">
                      <a:lumMod val="50000"/>
                    </a:schemeClr>
                  </a:solidFill>
                  <a:latin typeface="+mn-lt"/>
                </a:rPr>
                <a:t>pain</a:t>
              </a:r>
              <a:r>
                <a:rPr lang="it-IT" dirty="0">
                  <a:solidFill>
                    <a:schemeClr val="accent1">
                      <a:lumMod val="50000"/>
                    </a:schemeClr>
                  </a:solidFill>
                  <a:latin typeface="+mn-lt"/>
                </a:rPr>
                <a:t> in the mouse model:</a:t>
              </a:r>
              <a:endParaRPr lang="it-IT" dirty="0">
                <a:solidFill>
                  <a:schemeClr val="accent1">
                    <a:lumMod val="50000"/>
                  </a:schemeClr>
                </a:solidFill>
              </a:endParaRPr>
            </a:p>
            <a:p>
              <a:pPr marL="285750" indent="-285750" algn="just" eaLnBrk="1" fontAlgn="auto" hangingPunct="1">
                <a:spcBef>
                  <a:spcPts val="0"/>
                </a:spcBef>
                <a:spcAft>
                  <a:spcPts val="0"/>
                </a:spcAft>
                <a:buFont typeface="Arial" panose="020B0604020202020204" pitchFamily="34" charset="0"/>
                <a:buChar char="•"/>
                <a:defRPr/>
              </a:pPr>
              <a:r>
                <a:rPr lang="it-IT" dirty="0" err="1">
                  <a:solidFill>
                    <a:schemeClr val="accent1">
                      <a:lumMod val="50000"/>
                    </a:schemeClr>
                  </a:solidFill>
                  <a:latin typeface="+mn-lt"/>
                </a:rPr>
                <a:t>We</a:t>
              </a:r>
              <a:r>
                <a:rPr lang="it-IT" dirty="0">
                  <a:solidFill>
                    <a:schemeClr val="accent1">
                      <a:lumMod val="50000"/>
                    </a:schemeClr>
                  </a:solidFill>
                  <a:latin typeface="+mn-lt"/>
                </a:rPr>
                <a:t> work with </a:t>
              </a:r>
              <a:r>
                <a:rPr lang="it-IT" dirty="0" err="1">
                  <a:solidFill>
                    <a:schemeClr val="accent1">
                      <a:lumMod val="50000"/>
                    </a:schemeClr>
                  </a:solidFill>
                  <a:latin typeface="+mn-lt"/>
                </a:rPr>
                <a:t>importin</a:t>
              </a:r>
              <a:r>
                <a:rPr lang="it-IT" dirty="0">
                  <a:solidFill>
                    <a:schemeClr val="accent1">
                      <a:lumMod val="50000"/>
                    </a:schemeClr>
                  </a:solidFill>
                  <a:latin typeface="+mn-lt"/>
                </a:rPr>
                <a:t> alpha3 ko mice (Marvaldi et al., 2020, Testa et al., 2024)</a:t>
              </a:r>
            </a:p>
            <a:p>
              <a:pPr marL="285750" indent="-285750" algn="just" eaLnBrk="1" fontAlgn="auto" hangingPunct="1">
                <a:spcBef>
                  <a:spcPts val="0"/>
                </a:spcBef>
                <a:spcAft>
                  <a:spcPts val="0"/>
                </a:spcAft>
                <a:buFont typeface="Arial" panose="020B0604020202020204" pitchFamily="34" charset="0"/>
                <a:buChar char="•"/>
                <a:defRPr/>
              </a:pPr>
              <a:r>
                <a:rPr lang="it-IT" dirty="0">
                  <a:solidFill>
                    <a:schemeClr val="accent1">
                      <a:lumMod val="50000"/>
                    </a:schemeClr>
                  </a:solidFill>
                  <a:latin typeface="+mn-lt"/>
                </a:rPr>
                <a:t> </a:t>
              </a:r>
              <a:r>
                <a:rPr lang="it-IT" dirty="0" err="1">
                  <a:solidFill>
                    <a:schemeClr val="accent1">
                      <a:lumMod val="50000"/>
                    </a:schemeClr>
                  </a:solidFill>
                  <a:latin typeface="+mn-lt"/>
                </a:rPr>
                <a:t>We</a:t>
              </a:r>
              <a:r>
                <a:rPr lang="it-IT" dirty="0">
                  <a:solidFill>
                    <a:schemeClr val="accent1">
                      <a:lumMod val="50000"/>
                    </a:schemeClr>
                  </a:solidFill>
                  <a:latin typeface="+mn-lt"/>
                </a:rPr>
                <a:t> </a:t>
              </a:r>
              <a:r>
                <a:rPr lang="it-IT" dirty="0" err="1">
                  <a:solidFill>
                    <a:schemeClr val="accent1">
                      <a:lumMod val="50000"/>
                    </a:schemeClr>
                  </a:solidFill>
                  <a:latin typeface="+mn-lt"/>
                </a:rPr>
                <a:t>measure</a:t>
              </a:r>
              <a:r>
                <a:rPr lang="it-IT" dirty="0">
                  <a:solidFill>
                    <a:schemeClr val="accent1">
                      <a:lumMod val="50000"/>
                    </a:schemeClr>
                  </a:solidFill>
                  <a:latin typeface="+mn-lt"/>
                </a:rPr>
                <a:t> </a:t>
              </a:r>
              <a:r>
                <a:rPr lang="it-IT" dirty="0" err="1">
                  <a:solidFill>
                    <a:schemeClr val="accent1">
                      <a:lumMod val="50000"/>
                    </a:schemeClr>
                  </a:solidFill>
                  <a:latin typeface="+mn-lt"/>
                </a:rPr>
                <a:t>axonal</a:t>
              </a:r>
              <a:r>
                <a:rPr lang="it-IT" dirty="0">
                  <a:solidFill>
                    <a:schemeClr val="accent1">
                      <a:lumMod val="50000"/>
                    </a:schemeClr>
                  </a:solidFill>
                  <a:latin typeface="+mn-lt"/>
                </a:rPr>
                <a:t> </a:t>
              </a:r>
              <a:r>
                <a:rPr lang="it-IT" dirty="0" err="1">
                  <a:solidFill>
                    <a:schemeClr val="accent1">
                      <a:lumMod val="50000"/>
                    </a:schemeClr>
                  </a:solidFill>
                  <a:latin typeface="+mn-lt"/>
                </a:rPr>
                <a:t>outgrowth</a:t>
              </a:r>
              <a:r>
                <a:rPr lang="it-IT" dirty="0">
                  <a:solidFill>
                    <a:schemeClr val="accent1">
                      <a:lumMod val="50000"/>
                    </a:schemeClr>
                  </a:solidFill>
                  <a:latin typeface="+mn-lt"/>
                </a:rPr>
                <a:t> and branching in </a:t>
              </a:r>
              <a:r>
                <a:rPr lang="it-IT" dirty="0" err="1">
                  <a:solidFill>
                    <a:schemeClr val="accent1">
                      <a:lumMod val="50000"/>
                    </a:schemeClr>
                  </a:solidFill>
                  <a:latin typeface="+mn-lt"/>
                </a:rPr>
                <a:t>sensory</a:t>
              </a:r>
              <a:r>
                <a:rPr lang="it-IT" dirty="0">
                  <a:solidFill>
                    <a:schemeClr val="accent1">
                      <a:lumMod val="50000"/>
                    </a:schemeClr>
                  </a:solidFill>
                  <a:latin typeface="+mn-lt"/>
                </a:rPr>
                <a:t> </a:t>
              </a:r>
              <a:r>
                <a:rPr lang="it-IT" dirty="0" err="1">
                  <a:solidFill>
                    <a:schemeClr val="accent1">
                      <a:lumMod val="50000"/>
                    </a:schemeClr>
                  </a:solidFill>
                  <a:latin typeface="+mn-lt"/>
                </a:rPr>
                <a:t>neurons</a:t>
              </a:r>
              <a:r>
                <a:rPr lang="it-IT" dirty="0">
                  <a:solidFill>
                    <a:schemeClr val="accent1">
                      <a:lumMod val="50000"/>
                    </a:schemeClr>
                  </a:solidFill>
                  <a:latin typeface="+mn-lt"/>
                </a:rPr>
                <a:t> (Musso, Dotta et al., 2024)</a:t>
              </a:r>
            </a:p>
            <a:p>
              <a:pPr marL="285750" indent="-285750" algn="just" eaLnBrk="1" fontAlgn="auto" hangingPunct="1">
                <a:spcBef>
                  <a:spcPts val="0"/>
                </a:spcBef>
                <a:spcAft>
                  <a:spcPts val="0"/>
                </a:spcAft>
                <a:buFont typeface="Arial" panose="020B0604020202020204" pitchFamily="34" charset="0"/>
                <a:buChar char="•"/>
                <a:defRPr/>
              </a:pPr>
              <a:r>
                <a:rPr lang="it-IT" dirty="0" err="1">
                  <a:solidFill>
                    <a:schemeClr val="accent1">
                      <a:lumMod val="50000"/>
                    </a:schemeClr>
                  </a:solidFill>
                  <a:latin typeface="+mn-lt"/>
                </a:rPr>
                <a:t>We</a:t>
              </a:r>
              <a:r>
                <a:rPr lang="it-IT" dirty="0">
                  <a:solidFill>
                    <a:schemeClr val="accent1">
                      <a:lumMod val="50000"/>
                    </a:schemeClr>
                  </a:solidFill>
                  <a:latin typeface="+mn-lt"/>
                </a:rPr>
                <a:t> study </a:t>
              </a:r>
              <a:r>
                <a:rPr lang="it-IT" dirty="0" err="1">
                  <a:solidFill>
                    <a:schemeClr val="accent1">
                      <a:lumMod val="50000"/>
                    </a:schemeClr>
                  </a:solidFill>
                  <a:latin typeface="+mn-lt"/>
                </a:rPr>
                <a:t>molecular</a:t>
              </a:r>
              <a:r>
                <a:rPr lang="it-IT" dirty="0">
                  <a:solidFill>
                    <a:schemeClr val="accent1">
                      <a:lumMod val="50000"/>
                    </a:schemeClr>
                  </a:solidFill>
                  <a:latin typeface="+mn-lt"/>
                </a:rPr>
                <a:t> </a:t>
              </a:r>
              <a:r>
                <a:rPr lang="it-IT" dirty="0" err="1">
                  <a:solidFill>
                    <a:schemeClr val="accent1">
                      <a:lumMod val="50000"/>
                    </a:schemeClr>
                  </a:solidFill>
                  <a:latin typeface="+mn-lt"/>
                </a:rPr>
                <a:t>mechanism</a:t>
              </a:r>
              <a:r>
                <a:rPr lang="it-IT" dirty="0">
                  <a:solidFill>
                    <a:schemeClr val="accent1">
                      <a:lumMod val="50000"/>
                    </a:schemeClr>
                  </a:solidFill>
                  <a:latin typeface="+mn-lt"/>
                </a:rPr>
                <a:t> </a:t>
              </a:r>
              <a:r>
                <a:rPr lang="it-IT" dirty="0" err="1">
                  <a:solidFill>
                    <a:schemeClr val="accent1">
                      <a:lumMod val="50000"/>
                    </a:schemeClr>
                  </a:solidFill>
                  <a:latin typeface="+mn-lt"/>
                </a:rPr>
                <a:t>that</a:t>
              </a:r>
              <a:r>
                <a:rPr lang="it-IT" dirty="0">
                  <a:solidFill>
                    <a:schemeClr val="accent1">
                      <a:lumMod val="50000"/>
                    </a:schemeClr>
                  </a:solidFill>
                  <a:latin typeface="+mn-lt"/>
                </a:rPr>
                <a:t> </a:t>
              </a:r>
              <a:r>
                <a:rPr lang="it-IT" dirty="0" err="1">
                  <a:solidFill>
                    <a:schemeClr val="accent1">
                      <a:lumMod val="50000"/>
                    </a:schemeClr>
                  </a:solidFill>
                  <a:latin typeface="+mn-lt"/>
                </a:rPr>
                <a:t>could</a:t>
              </a:r>
              <a:r>
                <a:rPr lang="it-IT" dirty="0">
                  <a:solidFill>
                    <a:schemeClr val="accent1">
                      <a:lumMod val="50000"/>
                    </a:schemeClr>
                  </a:solidFill>
                  <a:latin typeface="+mn-lt"/>
                </a:rPr>
                <a:t> </a:t>
              </a:r>
              <a:r>
                <a:rPr lang="it-IT" dirty="0" err="1">
                  <a:solidFill>
                    <a:schemeClr val="accent1">
                      <a:lumMod val="50000"/>
                    </a:schemeClr>
                  </a:solidFill>
                  <a:latin typeface="+mn-lt"/>
                </a:rPr>
                <a:t>block</a:t>
              </a:r>
              <a:r>
                <a:rPr lang="it-IT" dirty="0">
                  <a:solidFill>
                    <a:schemeClr val="accent1">
                      <a:lumMod val="50000"/>
                    </a:schemeClr>
                  </a:solidFill>
                  <a:latin typeface="+mn-lt"/>
                </a:rPr>
                <a:t> </a:t>
              </a:r>
              <a:r>
                <a:rPr lang="it-IT" dirty="0" err="1">
                  <a:solidFill>
                    <a:schemeClr val="accent1">
                      <a:lumMod val="50000"/>
                    </a:schemeClr>
                  </a:solidFill>
                  <a:latin typeface="+mn-lt"/>
                </a:rPr>
                <a:t>pain</a:t>
              </a:r>
              <a:r>
                <a:rPr lang="it-IT" dirty="0">
                  <a:solidFill>
                    <a:schemeClr val="accent1">
                      <a:lumMod val="50000"/>
                    </a:schemeClr>
                  </a:solidFill>
                  <a:latin typeface="+mn-lt"/>
                </a:rPr>
                <a:t> (Dotta, Musso et al in </a:t>
              </a:r>
              <a:r>
                <a:rPr lang="it-IT" dirty="0" err="1">
                  <a:solidFill>
                    <a:schemeClr val="accent1">
                      <a:lumMod val="50000"/>
                    </a:schemeClr>
                  </a:solidFill>
                  <a:latin typeface="+mn-lt"/>
                </a:rPr>
                <a:t>preparation</a:t>
              </a:r>
              <a:r>
                <a:rPr lang="it-IT" dirty="0">
                  <a:solidFill>
                    <a:schemeClr val="accent1">
                      <a:lumMod val="50000"/>
                    </a:schemeClr>
                  </a:solidFill>
                  <a:latin typeface="+mn-lt"/>
                </a:rPr>
                <a:t>) </a:t>
              </a:r>
            </a:p>
            <a:p>
              <a:pPr marL="285750" indent="-285750" algn="just" eaLnBrk="1" fontAlgn="auto" hangingPunct="1">
                <a:spcBef>
                  <a:spcPts val="0"/>
                </a:spcBef>
                <a:spcAft>
                  <a:spcPts val="0"/>
                </a:spcAft>
                <a:buFont typeface="Arial" panose="020B0604020202020204" pitchFamily="34" charset="0"/>
                <a:buChar char="•"/>
                <a:defRPr/>
              </a:pPr>
              <a:r>
                <a:rPr lang="it-IT" dirty="0">
                  <a:solidFill>
                    <a:schemeClr val="accent1">
                      <a:lumMod val="50000"/>
                    </a:schemeClr>
                  </a:solidFill>
                  <a:latin typeface="+mn-lt"/>
                </a:rPr>
                <a:t> Future </a:t>
              </a:r>
              <a:r>
                <a:rPr lang="it-IT" dirty="0" err="1">
                  <a:solidFill>
                    <a:schemeClr val="accent1">
                      <a:lumMod val="50000"/>
                    </a:schemeClr>
                  </a:solidFill>
                  <a:latin typeface="+mn-lt"/>
                </a:rPr>
                <a:t>direction</a:t>
              </a:r>
              <a:r>
                <a:rPr lang="it-IT" dirty="0">
                  <a:solidFill>
                    <a:schemeClr val="accent1">
                      <a:lumMod val="50000"/>
                    </a:schemeClr>
                  </a:solidFill>
                  <a:latin typeface="+mn-lt"/>
                </a:rPr>
                <a:t> </a:t>
              </a:r>
              <a:r>
                <a:rPr lang="it-IT" dirty="0" err="1">
                  <a:solidFill>
                    <a:schemeClr val="accent1">
                      <a:lumMod val="50000"/>
                    </a:schemeClr>
                  </a:solidFill>
                  <a:latin typeface="+mn-lt"/>
                </a:rPr>
                <a:t>is</a:t>
              </a:r>
              <a:r>
                <a:rPr lang="it-IT" dirty="0">
                  <a:solidFill>
                    <a:schemeClr val="accent1">
                      <a:lumMod val="50000"/>
                    </a:schemeClr>
                  </a:solidFill>
                  <a:latin typeface="+mn-lt"/>
                </a:rPr>
                <a:t> to work with human </a:t>
              </a:r>
              <a:r>
                <a:rPr lang="it-IT" dirty="0" err="1">
                  <a:solidFill>
                    <a:schemeClr val="accent1">
                      <a:lumMod val="50000"/>
                    </a:schemeClr>
                  </a:solidFill>
                  <a:latin typeface="+mn-lt"/>
                </a:rPr>
                <a:t>iPSC</a:t>
              </a:r>
              <a:r>
                <a:rPr lang="it-IT" dirty="0">
                  <a:solidFill>
                    <a:schemeClr val="accent1">
                      <a:lumMod val="50000"/>
                    </a:schemeClr>
                  </a:solidFill>
                  <a:latin typeface="+mn-lt"/>
                </a:rPr>
                <a:t> </a:t>
              </a:r>
              <a:r>
                <a:rPr lang="it-IT" dirty="0" err="1">
                  <a:solidFill>
                    <a:schemeClr val="accent1">
                      <a:lumMod val="50000"/>
                    </a:schemeClr>
                  </a:solidFill>
                  <a:latin typeface="+mn-lt"/>
                </a:rPr>
                <a:t>sensory</a:t>
              </a:r>
              <a:r>
                <a:rPr lang="it-IT" dirty="0">
                  <a:solidFill>
                    <a:schemeClr val="accent1">
                      <a:lumMod val="50000"/>
                    </a:schemeClr>
                  </a:solidFill>
                  <a:latin typeface="+mn-lt"/>
                </a:rPr>
                <a:t> </a:t>
              </a:r>
              <a:r>
                <a:rPr lang="it-IT" dirty="0" err="1">
                  <a:solidFill>
                    <a:schemeClr val="accent1">
                      <a:lumMod val="50000"/>
                    </a:schemeClr>
                  </a:solidFill>
                  <a:latin typeface="+mn-lt"/>
                </a:rPr>
                <a:t>neurons</a:t>
              </a:r>
              <a:endParaRPr lang="it-IT" dirty="0">
                <a:solidFill>
                  <a:schemeClr val="accent1">
                    <a:lumMod val="50000"/>
                  </a:schemeClr>
                </a:solidFill>
                <a:latin typeface="+mn-lt"/>
              </a:endParaRPr>
            </a:p>
          </p:txBody>
        </p:sp>
      </p:grpSp>
      <p:sp>
        <p:nvSpPr>
          <p:cNvPr id="8" name="CasellaDiTesto 13">
            <a:extLst>
              <a:ext uri="{FF2B5EF4-FFF2-40B4-BE49-F238E27FC236}">
                <a16:creationId xmlns:a16="http://schemas.microsoft.com/office/drawing/2014/main" id="{296C5E65-582A-ADAA-E047-A180F57A3206}"/>
              </a:ext>
            </a:extLst>
          </p:cNvPr>
          <p:cNvSpPr txBox="1"/>
          <p:nvPr/>
        </p:nvSpPr>
        <p:spPr>
          <a:xfrm>
            <a:off x="4415196" y="1382989"/>
            <a:ext cx="7328022" cy="461665"/>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2" name="CasellaDiTesto 13">
            <a:extLst>
              <a:ext uri="{FF2B5EF4-FFF2-40B4-BE49-F238E27FC236}">
                <a16:creationId xmlns:a16="http://schemas.microsoft.com/office/drawing/2014/main" id="{B9CC9E24-0CBA-6F6A-CB82-D5151061C714}"/>
              </a:ext>
            </a:extLst>
          </p:cNvPr>
          <p:cNvSpPr txBox="1"/>
          <p:nvPr/>
        </p:nvSpPr>
        <p:spPr>
          <a:xfrm>
            <a:off x="5377392" y="2501978"/>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Tree>
    <p:extLst>
      <p:ext uri="{BB962C8B-B14F-4D97-AF65-F5344CB8AC3E}">
        <p14:creationId xmlns:p14="http://schemas.microsoft.com/office/powerpoint/2010/main" val="121675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337026" y="1282151"/>
            <a:ext cx="3563948"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p>
          <a:p>
            <a:pPr algn="r">
              <a:lnSpc>
                <a:spcPct val="90000"/>
              </a:lnSpc>
              <a:spcBef>
                <a:spcPct val="0"/>
              </a:spcBef>
              <a:spcAft>
                <a:spcPts val="600"/>
              </a:spcAft>
            </a:pPr>
            <a:r>
              <a:rPr lang="en-US" sz="4000" dirty="0">
                <a:solidFill>
                  <a:schemeClr val="bg1"/>
                </a:solidFill>
                <a:latin typeface="Aptos"/>
              </a:rPr>
              <a:t>and Bioinformatics</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4782882" y="3459139"/>
            <a:ext cx="5158960" cy="1200329"/>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latin typeface="Aptos"/>
              </a:rPr>
              <a:t>Professors: </a:t>
            </a:r>
            <a:r>
              <a:rPr lang="it-IT" sz="1800" b="1" cap="none" spc="0" dirty="0">
                <a:solidFill>
                  <a:schemeClr val="accent1">
                    <a:lumMod val="50000"/>
                  </a:schemeClr>
                </a:solidFill>
                <a:latin typeface="Aptos"/>
              </a:rPr>
              <a:t>Ferdinando Di </a:t>
            </a:r>
            <a:r>
              <a:rPr lang="it-IT" sz="1800" b="1" dirty="0">
                <a:solidFill>
                  <a:schemeClr val="accent1">
                    <a:lumMod val="50000"/>
                  </a:schemeClr>
                </a:solidFill>
                <a:latin typeface="Aptos"/>
              </a:rPr>
              <a:t>C</a:t>
            </a:r>
            <a:r>
              <a:rPr lang="it-IT" sz="1800" b="1" cap="none" spc="0" dirty="0">
                <a:solidFill>
                  <a:schemeClr val="accent1">
                    <a:lumMod val="50000"/>
                  </a:schemeClr>
                </a:solidFill>
                <a:latin typeface="Aptos"/>
              </a:rPr>
              <a:t>unto, </a:t>
            </a:r>
            <a:r>
              <a:rPr lang="it-IT" sz="1800" b="1" dirty="0">
                <a:solidFill>
                  <a:schemeClr val="accent1">
                    <a:lumMod val="50000"/>
                  </a:schemeClr>
                </a:solidFill>
                <a:latin typeface="Aptos"/>
              </a:rPr>
              <a:t>Christian </a:t>
            </a:r>
            <a:r>
              <a:rPr lang="it-IT" sz="1800" b="1" dirty="0" err="1">
                <a:solidFill>
                  <a:schemeClr val="accent1">
                    <a:lumMod val="50000"/>
                  </a:schemeClr>
                </a:solidFill>
                <a:latin typeface="Aptos"/>
              </a:rPr>
              <a:t>Pritz</a:t>
            </a:r>
            <a:endParaRPr lang="it-IT" sz="1800" b="1" dirty="0">
              <a:solidFill>
                <a:schemeClr val="accent1">
                  <a:lumMod val="50000"/>
                </a:schemeClr>
              </a:solidFill>
              <a:latin typeface="Aptos"/>
            </a:endParaRPr>
          </a:p>
          <a:p>
            <a:pPr lvl="0">
              <a:lnSpc>
                <a:spcPct val="100000"/>
              </a:lnSpc>
              <a:spcBef>
                <a:spcPts val="0"/>
              </a:spcBef>
            </a:pPr>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ferdinando.dicunto@unito.it</a:t>
            </a:r>
            <a:endParaRPr lang="it-IT" sz="1800" dirty="0">
              <a:solidFill>
                <a:schemeClr val="accent1">
                  <a:lumMod val="50000"/>
                </a:schemeClr>
              </a:solidFill>
              <a:latin typeface="Aptos"/>
            </a:endParaRPr>
          </a:p>
          <a:p>
            <a:pPr lvl="0">
              <a:lnSpc>
                <a:spcPct val="100000"/>
              </a:lnSpc>
              <a:spcBef>
                <a:spcPts val="0"/>
              </a:spcBef>
            </a:pPr>
            <a:r>
              <a:rPr lang="it-IT" b="0" i="0" u="none" strike="noStrike" dirty="0">
                <a:solidFill>
                  <a:schemeClr val="accent1">
                    <a:lumMod val="50000"/>
                  </a:schemeClr>
                </a:solidFill>
                <a:effectLst/>
                <a:hlinkClick r:id="rId8">
                  <a:extLst>
                    <a:ext uri="{A12FA001-AC4F-418D-AE19-62706E023703}">
                      <ahyp:hlinkClr xmlns:ahyp="http://schemas.microsoft.com/office/drawing/2018/hyperlinkcolor" val="tx"/>
                    </a:ext>
                  </a:extLst>
                </a:hlinkClick>
              </a:rPr>
              <a:t>christianpritz@gmail.com</a:t>
            </a:r>
            <a:r>
              <a:rPr lang="it-IT" b="0" i="0" dirty="0">
                <a:solidFill>
                  <a:schemeClr val="accent1">
                    <a:lumMod val="50000"/>
                  </a:schemeClr>
                </a:solidFill>
                <a:effectLst/>
              </a:rPr>
              <a:t> </a:t>
            </a:r>
            <a:endParaRPr lang="it-IT" sz="1800" dirty="0">
              <a:solidFill>
                <a:schemeClr val="accent1">
                  <a:lumMod val="50000"/>
                </a:schemeClr>
              </a:solidFill>
            </a:endParaRPr>
          </a:p>
          <a:p>
            <a:pPr lvl="0">
              <a:lnSpc>
                <a:spcPct val="100000"/>
              </a:lnSpc>
              <a:spcBef>
                <a:spcPts val="0"/>
              </a:spcBef>
            </a:pPr>
            <a:r>
              <a:rPr lang="it-IT" sz="1800" b="0" cap="none" spc="0" dirty="0">
                <a:solidFill>
                  <a:schemeClr val="accent1">
                    <a:lumMod val="50000"/>
                  </a:schemeClr>
                </a:solidFill>
                <a:latin typeface="Aptos"/>
              </a:rPr>
              <a:t>SSD: BIO/11 - </a:t>
            </a:r>
            <a:r>
              <a:rPr lang="it-IT" sz="1800" b="0" cap="none" spc="0" dirty="0" err="1">
                <a:solidFill>
                  <a:schemeClr val="accent1">
                    <a:lumMod val="50000"/>
                  </a:schemeClr>
                </a:solidFill>
                <a:latin typeface="Aptos"/>
              </a:rPr>
              <a:t>Molecular</a:t>
            </a:r>
            <a:r>
              <a:rPr lang="it-IT" sz="1800" b="0" cap="none" spc="0" dirty="0">
                <a:solidFill>
                  <a:schemeClr val="accent1">
                    <a:lumMod val="50000"/>
                  </a:schemeClr>
                </a:solidFill>
                <a:latin typeface="Aptos"/>
              </a:rPr>
              <a:t> </a:t>
            </a:r>
            <a:r>
              <a:rPr lang="it-IT" sz="1800" b="0" cap="none" spc="0" dirty="0" err="1">
                <a:solidFill>
                  <a:schemeClr val="accent1">
                    <a:lumMod val="50000"/>
                  </a:schemeClr>
                </a:solidFill>
                <a:latin typeface="Aptos"/>
              </a:rPr>
              <a:t>Biology</a:t>
            </a: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51655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sp>
        <p:nvSpPr>
          <p:cNvPr id="2" name="Rettangolo 1">
            <a:extLst>
              <a:ext uri="{FF2B5EF4-FFF2-40B4-BE49-F238E27FC236}">
                <a16:creationId xmlns:a16="http://schemas.microsoft.com/office/drawing/2014/main" id="{2A8528C1-2A7F-2831-6748-3D560ADD0B57}"/>
              </a:ext>
            </a:extLst>
          </p:cNvPr>
          <p:cNvSpPr/>
          <p:nvPr/>
        </p:nvSpPr>
        <p:spPr>
          <a:xfrm>
            <a:off x="3876005" y="1153719"/>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13">
            <a:extLst>
              <a:ext uri="{FF2B5EF4-FFF2-40B4-BE49-F238E27FC236}">
                <a16:creationId xmlns:a16="http://schemas.microsoft.com/office/drawing/2014/main" id="{C479769B-31FD-9798-EB43-3B3984D515FA}"/>
              </a:ext>
            </a:extLst>
          </p:cNvPr>
          <p:cNvSpPr txBox="1"/>
          <p:nvPr/>
        </p:nvSpPr>
        <p:spPr>
          <a:xfrm>
            <a:off x="4548421" y="495759"/>
            <a:ext cx="7328022" cy="461665"/>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graphicFrame>
        <p:nvGraphicFramePr>
          <p:cNvPr id="3" name="Oggetto 2">
            <a:extLst>
              <a:ext uri="{FF2B5EF4-FFF2-40B4-BE49-F238E27FC236}">
                <a16:creationId xmlns:a16="http://schemas.microsoft.com/office/drawing/2014/main" id="{4AA98F5A-41BA-BCC3-FF24-714D2228DED2}"/>
              </a:ext>
            </a:extLst>
          </p:cNvPr>
          <p:cNvGraphicFramePr>
            <a:graphicFrameLocks noChangeAspect="1"/>
          </p:cNvGraphicFramePr>
          <p:nvPr>
            <p:extLst>
              <p:ext uri="{D42A27DB-BD31-4B8C-83A1-F6EECF244321}">
                <p14:modId xmlns:p14="http://schemas.microsoft.com/office/powerpoint/2010/main" val="3845290263"/>
              </p:ext>
            </p:extLst>
          </p:nvPr>
        </p:nvGraphicFramePr>
        <p:xfrm>
          <a:off x="337301" y="2626327"/>
          <a:ext cx="1537980" cy="1728000"/>
        </p:xfrm>
        <a:graphic>
          <a:graphicData uri="http://schemas.openxmlformats.org/presentationml/2006/ole">
            <mc:AlternateContent xmlns:mc="http://schemas.openxmlformats.org/markup-compatibility/2006">
              <mc:Choice xmlns:v="urn:schemas-microsoft-com:vml" Requires="v">
                <p:oleObj r:id="rId5" imgW="822960" imgH="923400" progId="">
                  <p:embed/>
                </p:oleObj>
              </mc:Choice>
              <mc:Fallback>
                <p:oleObj r:id="rId5" imgW="822960" imgH="923400" progId="">
                  <p:embed/>
                  <p:pic>
                    <p:nvPicPr>
                      <p:cNvPr id="9" name="Oggetto 8"/>
                      <p:cNvPicPr/>
                      <p:nvPr/>
                    </p:nvPicPr>
                    <p:blipFill>
                      <a:blip r:embed="rId6"/>
                      <a:stretch>
                        <a:fillRect/>
                      </a:stretch>
                    </p:blipFill>
                    <p:spPr>
                      <a:xfrm>
                        <a:off x="337301" y="2626327"/>
                        <a:ext cx="1537980" cy="1728000"/>
                      </a:xfrm>
                      <a:prstGeom prst="rect">
                        <a:avLst/>
                      </a:prstGeom>
                    </p:spPr>
                  </p:pic>
                </p:oleObj>
              </mc:Fallback>
            </mc:AlternateContent>
          </a:graphicData>
        </a:graphic>
      </p:graphicFrame>
      <p:pic>
        <p:nvPicPr>
          <p:cNvPr id="5" name="Immagine 4">
            <a:extLst>
              <a:ext uri="{FF2B5EF4-FFF2-40B4-BE49-F238E27FC236}">
                <a16:creationId xmlns:a16="http://schemas.microsoft.com/office/drawing/2014/main" id="{EA49CEDA-755F-B920-243B-2D3BB14E9EA1}"/>
              </a:ext>
            </a:extLst>
          </p:cNvPr>
          <p:cNvPicPr>
            <a:picLocks noChangeAspect="1"/>
          </p:cNvPicPr>
          <p:nvPr/>
        </p:nvPicPr>
        <p:blipFill>
          <a:blip r:embed="rId7"/>
          <a:stretch>
            <a:fillRect/>
          </a:stretch>
        </p:blipFill>
        <p:spPr>
          <a:xfrm>
            <a:off x="2286263" y="2626327"/>
            <a:ext cx="1440000" cy="1727293"/>
          </a:xfrm>
          <a:prstGeom prst="rect">
            <a:avLst/>
          </a:prstGeom>
        </p:spPr>
      </p:pic>
      <p:sp>
        <p:nvSpPr>
          <p:cNvPr id="11" name="CasellaDiTesto 10">
            <a:extLst>
              <a:ext uri="{FF2B5EF4-FFF2-40B4-BE49-F238E27FC236}">
                <a16:creationId xmlns:a16="http://schemas.microsoft.com/office/drawing/2014/main" id="{6FBCAE96-699B-629D-D24B-8B92D7BB5EE0}"/>
              </a:ext>
            </a:extLst>
          </p:cNvPr>
          <p:cNvSpPr txBox="1"/>
          <p:nvPr/>
        </p:nvSpPr>
        <p:spPr>
          <a:xfrm>
            <a:off x="4320000" y="935675"/>
            <a:ext cx="7414800" cy="1846659"/>
          </a:xfrm>
          <a:prstGeom prst="rect">
            <a:avLst/>
          </a:prstGeom>
          <a:noFill/>
        </p:spPr>
        <p:txBody>
          <a:bodyPr wrap="square">
            <a:spAutoFit/>
          </a:bodyPr>
          <a:lstStyle/>
          <a:p>
            <a:pPr algn="just"/>
            <a:r>
              <a:rPr lang="it-IT" sz="1600" dirty="0">
                <a:solidFill>
                  <a:srgbClr val="002060"/>
                </a:solidFill>
              </a:rPr>
              <a:t>The general focus of </a:t>
            </a:r>
            <a:r>
              <a:rPr lang="it-IT" sz="1600" dirty="0" err="1">
                <a:solidFill>
                  <a:srgbClr val="002060"/>
                </a:solidFill>
              </a:rPr>
              <a:t>our</a:t>
            </a:r>
            <a:r>
              <a:rPr lang="it-IT" sz="1600" dirty="0">
                <a:solidFill>
                  <a:srgbClr val="002060"/>
                </a:solidFill>
              </a:rPr>
              <a:t> group </a:t>
            </a:r>
            <a:r>
              <a:rPr lang="it-IT" sz="1600" dirty="0" err="1">
                <a:solidFill>
                  <a:srgbClr val="002060"/>
                </a:solidFill>
              </a:rPr>
              <a:t>is</a:t>
            </a:r>
            <a:r>
              <a:rPr lang="it-IT" sz="1600" dirty="0">
                <a:solidFill>
                  <a:srgbClr val="002060"/>
                </a:solidFill>
              </a:rPr>
              <a:t> to investigate the </a:t>
            </a:r>
            <a:r>
              <a:rPr lang="it-IT" sz="1600" dirty="0" err="1">
                <a:solidFill>
                  <a:srgbClr val="002060"/>
                </a:solidFill>
              </a:rPr>
              <a:t>molecular</a:t>
            </a:r>
            <a:r>
              <a:rPr lang="it-IT" sz="1600" dirty="0">
                <a:solidFill>
                  <a:srgbClr val="002060"/>
                </a:solidFill>
              </a:rPr>
              <a:t> and </a:t>
            </a:r>
            <a:r>
              <a:rPr lang="it-IT" sz="1600" dirty="0" err="1">
                <a:solidFill>
                  <a:srgbClr val="002060"/>
                </a:solidFill>
              </a:rPr>
              <a:t>cellular</a:t>
            </a:r>
            <a:r>
              <a:rPr lang="it-IT" sz="1600" dirty="0">
                <a:solidFill>
                  <a:srgbClr val="002060"/>
                </a:solidFill>
              </a:rPr>
              <a:t> </a:t>
            </a:r>
            <a:r>
              <a:rPr lang="it-IT" sz="1600" dirty="0" err="1">
                <a:solidFill>
                  <a:srgbClr val="002060"/>
                </a:solidFill>
              </a:rPr>
              <a:t>mechanisms</a:t>
            </a:r>
            <a:r>
              <a:rPr lang="it-IT" sz="1600" dirty="0">
                <a:solidFill>
                  <a:srgbClr val="002060"/>
                </a:solidFill>
              </a:rPr>
              <a:t> </a:t>
            </a:r>
            <a:r>
              <a:rPr lang="it-IT" sz="1600" dirty="0" err="1">
                <a:solidFill>
                  <a:srgbClr val="002060"/>
                </a:solidFill>
              </a:rPr>
              <a:t>underlying</a:t>
            </a:r>
            <a:r>
              <a:rPr lang="it-IT" sz="1600" dirty="0">
                <a:solidFill>
                  <a:srgbClr val="002060"/>
                </a:solidFill>
              </a:rPr>
              <a:t> </a:t>
            </a:r>
            <a:r>
              <a:rPr lang="it-IT" sz="1600" dirty="0" err="1">
                <a:solidFill>
                  <a:srgbClr val="002060"/>
                </a:solidFill>
              </a:rPr>
              <a:t>neurodevelopmental</a:t>
            </a:r>
            <a:r>
              <a:rPr lang="it-IT" sz="1600" dirty="0">
                <a:solidFill>
                  <a:srgbClr val="002060"/>
                </a:solidFill>
              </a:rPr>
              <a:t> disorders and brain </a:t>
            </a:r>
            <a:r>
              <a:rPr lang="it-IT" sz="1600" dirty="0" err="1">
                <a:solidFill>
                  <a:srgbClr val="002060"/>
                </a:solidFill>
              </a:rPr>
              <a:t>tumors</a:t>
            </a:r>
            <a:r>
              <a:rPr lang="it-IT" sz="1600" dirty="0">
                <a:solidFill>
                  <a:srgbClr val="002060"/>
                </a:solidFill>
              </a:rPr>
              <a:t>, with the </a:t>
            </a:r>
            <a:r>
              <a:rPr lang="it-IT" sz="1600" dirty="0" err="1">
                <a:solidFill>
                  <a:srgbClr val="002060"/>
                </a:solidFill>
              </a:rPr>
              <a:t>aim</a:t>
            </a:r>
            <a:r>
              <a:rPr lang="it-IT" sz="1600" dirty="0">
                <a:solidFill>
                  <a:srgbClr val="002060"/>
                </a:solidFill>
              </a:rPr>
              <a:t> of </a:t>
            </a:r>
            <a:r>
              <a:rPr lang="it-IT" sz="1600" dirty="0" err="1">
                <a:solidFill>
                  <a:srgbClr val="002060"/>
                </a:solidFill>
              </a:rPr>
              <a:t>identifying</a:t>
            </a:r>
            <a:r>
              <a:rPr lang="it-IT" sz="1600" dirty="0">
                <a:solidFill>
                  <a:srgbClr val="002060"/>
                </a:solidFill>
              </a:rPr>
              <a:t> new targets for therapy, </a:t>
            </a:r>
            <a:r>
              <a:rPr lang="it-IT" sz="1600" dirty="0" err="1">
                <a:solidFill>
                  <a:srgbClr val="002060"/>
                </a:solidFill>
              </a:rPr>
              <a:t>using</a:t>
            </a:r>
            <a:r>
              <a:rPr lang="it-IT" sz="1600" dirty="0">
                <a:solidFill>
                  <a:srgbClr val="002060"/>
                </a:solidFill>
              </a:rPr>
              <a:t> </a:t>
            </a:r>
            <a:r>
              <a:rPr lang="it-IT" sz="1600" dirty="0" err="1">
                <a:solidFill>
                  <a:srgbClr val="002060"/>
                </a:solidFill>
              </a:rPr>
              <a:t>molecular</a:t>
            </a:r>
            <a:r>
              <a:rPr lang="it-IT" sz="1600" dirty="0">
                <a:solidFill>
                  <a:srgbClr val="002060"/>
                </a:solidFill>
              </a:rPr>
              <a:t> and </a:t>
            </a:r>
            <a:r>
              <a:rPr lang="it-IT" sz="1600" dirty="0" err="1">
                <a:solidFill>
                  <a:srgbClr val="002060"/>
                </a:solidFill>
              </a:rPr>
              <a:t>cellular</a:t>
            </a:r>
            <a:r>
              <a:rPr lang="it-IT" sz="1600" dirty="0">
                <a:solidFill>
                  <a:srgbClr val="002060"/>
                </a:solidFill>
              </a:rPr>
              <a:t> </a:t>
            </a:r>
            <a:r>
              <a:rPr lang="it-IT" sz="1600" dirty="0" err="1">
                <a:solidFill>
                  <a:srgbClr val="002060"/>
                </a:solidFill>
              </a:rPr>
              <a:t>biology</a:t>
            </a:r>
            <a:r>
              <a:rPr lang="it-IT" sz="1600" dirty="0">
                <a:solidFill>
                  <a:srgbClr val="002060"/>
                </a:solidFill>
              </a:rPr>
              <a:t> </a:t>
            </a:r>
            <a:r>
              <a:rPr lang="it-IT" sz="1600" dirty="0" err="1">
                <a:solidFill>
                  <a:srgbClr val="002060"/>
                </a:solidFill>
              </a:rPr>
              <a:t>technologies</a:t>
            </a:r>
            <a:r>
              <a:rPr lang="it-IT" sz="1600" dirty="0">
                <a:solidFill>
                  <a:srgbClr val="002060"/>
                </a:solidFill>
              </a:rPr>
              <a:t>, in vitro and in vivo models, </a:t>
            </a:r>
            <a:r>
              <a:rPr lang="it-IT" sz="1600" dirty="0" err="1">
                <a:solidFill>
                  <a:srgbClr val="002060"/>
                </a:solidFill>
              </a:rPr>
              <a:t>bioinformatics</a:t>
            </a:r>
            <a:r>
              <a:rPr lang="it-IT" sz="1600" dirty="0">
                <a:solidFill>
                  <a:srgbClr val="002060"/>
                </a:solidFill>
              </a:rPr>
              <a:t> and </a:t>
            </a:r>
            <a:r>
              <a:rPr lang="it-IT" sz="1600" dirty="0" err="1">
                <a:solidFill>
                  <a:srgbClr val="002060"/>
                </a:solidFill>
              </a:rPr>
              <a:t>advanced</a:t>
            </a:r>
            <a:r>
              <a:rPr lang="it-IT" sz="1600" dirty="0">
                <a:solidFill>
                  <a:srgbClr val="002060"/>
                </a:solidFill>
              </a:rPr>
              <a:t> </a:t>
            </a:r>
            <a:r>
              <a:rPr lang="it-IT" sz="1600" dirty="0" err="1">
                <a:solidFill>
                  <a:srgbClr val="002060"/>
                </a:solidFill>
              </a:rPr>
              <a:t>microscopy</a:t>
            </a:r>
            <a:r>
              <a:rPr lang="it-IT" sz="1600" dirty="0">
                <a:solidFill>
                  <a:srgbClr val="002060"/>
                </a:solidFill>
              </a:rPr>
              <a:t>. Students </a:t>
            </a:r>
            <a:r>
              <a:rPr lang="it-IT" sz="1600" dirty="0" err="1">
                <a:solidFill>
                  <a:srgbClr val="002060"/>
                </a:solidFill>
              </a:rPr>
              <a:t>enrolled</a:t>
            </a:r>
            <a:r>
              <a:rPr lang="it-IT" sz="1600" dirty="0">
                <a:solidFill>
                  <a:srgbClr val="002060"/>
                </a:solidFill>
              </a:rPr>
              <a:t> in internships in </a:t>
            </a:r>
            <a:r>
              <a:rPr lang="it-IT" sz="1600" dirty="0" err="1">
                <a:solidFill>
                  <a:srgbClr val="002060"/>
                </a:solidFill>
              </a:rPr>
              <a:t>our</a:t>
            </a:r>
            <a:r>
              <a:rPr lang="it-IT" sz="1600" dirty="0">
                <a:solidFill>
                  <a:srgbClr val="002060"/>
                </a:solidFill>
              </a:rPr>
              <a:t> lab </a:t>
            </a:r>
            <a:r>
              <a:rPr lang="it-IT" sz="1600" dirty="0" err="1">
                <a:solidFill>
                  <a:srgbClr val="002060"/>
                </a:solidFill>
              </a:rPr>
              <a:t>will</a:t>
            </a:r>
            <a:r>
              <a:rPr lang="it-IT" sz="1600" dirty="0">
                <a:solidFill>
                  <a:srgbClr val="002060"/>
                </a:solidFill>
              </a:rPr>
              <a:t> </a:t>
            </a:r>
            <a:r>
              <a:rPr lang="it-IT" sz="1600" dirty="0" err="1">
                <a:solidFill>
                  <a:srgbClr val="002060"/>
                </a:solidFill>
              </a:rPr>
              <a:t>have</a:t>
            </a:r>
            <a:r>
              <a:rPr lang="it-IT" sz="1600" dirty="0">
                <a:solidFill>
                  <a:srgbClr val="002060"/>
                </a:solidFill>
              </a:rPr>
              <a:t> the </a:t>
            </a:r>
            <a:r>
              <a:rPr lang="it-IT" sz="1600" dirty="0" err="1">
                <a:solidFill>
                  <a:srgbClr val="002060"/>
                </a:solidFill>
              </a:rPr>
              <a:t>possibility</a:t>
            </a:r>
            <a:r>
              <a:rPr lang="it-IT" sz="1600" dirty="0">
                <a:solidFill>
                  <a:srgbClr val="002060"/>
                </a:solidFill>
              </a:rPr>
              <a:t> to </a:t>
            </a:r>
            <a:r>
              <a:rPr lang="it-IT" sz="1600" dirty="0" err="1">
                <a:solidFill>
                  <a:srgbClr val="002060"/>
                </a:solidFill>
              </a:rPr>
              <a:t>learn</a:t>
            </a:r>
            <a:r>
              <a:rPr lang="it-IT" sz="1600" dirty="0">
                <a:solidFill>
                  <a:srgbClr val="002060"/>
                </a:solidFill>
              </a:rPr>
              <a:t> </a:t>
            </a:r>
            <a:r>
              <a:rPr lang="it-IT" sz="1600" dirty="0" err="1">
                <a:solidFill>
                  <a:srgbClr val="002060"/>
                </a:solidFill>
              </a:rPr>
              <a:t>about</a:t>
            </a:r>
            <a:r>
              <a:rPr lang="it-IT" sz="1600" dirty="0">
                <a:solidFill>
                  <a:srgbClr val="002060"/>
                </a:solidFill>
              </a:rPr>
              <a:t> the </a:t>
            </a:r>
            <a:r>
              <a:rPr lang="it-IT" sz="1600" dirty="0" err="1">
                <a:solidFill>
                  <a:srgbClr val="002060"/>
                </a:solidFill>
              </a:rPr>
              <a:t>practical</a:t>
            </a:r>
            <a:r>
              <a:rPr lang="it-IT" sz="1600" dirty="0">
                <a:solidFill>
                  <a:srgbClr val="002060"/>
                </a:solidFill>
              </a:rPr>
              <a:t> use of </a:t>
            </a:r>
            <a:r>
              <a:rPr lang="it-IT" sz="1600" dirty="0" err="1">
                <a:solidFill>
                  <a:srgbClr val="002060"/>
                </a:solidFill>
              </a:rPr>
              <a:t>all</a:t>
            </a:r>
            <a:r>
              <a:rPr lang="it-IT" sz="1600" dirty="0">
                <a:solidFill>
                  <a:srgbClr val="002060"/>
                </a:solidFill>
              </a:rPr>
              <a:t> </a:t>
            </a:r>
            <a:r>
              <a:rPr lang="it-IT" sz="1600" dirty="0" err="1">
                <a:solidFill>
                  <a:srgbClr val="002060"/>
                </a:solidFill>
              </a:rPr>
              <a:t>these</a:t>
            </a:r>
            <a:r>
              <a:rPr lang="it-IT" sz="1600" dirty="0">
                <a:solidFill>
                  <a:srgbClr val="002060"/>
                </a:solidFill>
              </a:rPr>
              <a:t> </a:t>
            </a:r>
            <a:r>
              <a:rPr lang="it-IT" sz="1600" dirty="0" err="1">
                <a:solidFill>
                  <a:srgbClr val="002060"/>
                </a:solidFill>
              </a:rPr>
              <a:t>approaches</a:t>
            </a:r>
            <a:r>
              <a:rPr lang="it-IT" sz="1600" dirty="0">
                <a:solidFill>
                  <a:srgbClr val="002060"/>
                </a:solidFill>
              </a:rPr>
              <a:t> </a:t>
            </a:r>
            <a:r>
              <a:rPr lang="it-IT" sz="1600" dirty="0" err="1">
                <a:solidFill>
                  <a:srgbClr val="002060"/>
                </a:solidFill>
              </a:rPr>
              <a:t>as</a:t>
            </a:r>
            <a:r>
              <a:rPr lang="it-IT" sz="1600" dirty="0">
                <a:solidFill>
                  <a:srgbClr val="002060"/>
                </a:solidFill>
              </a:rPr>
              <a:t> </a:t>
            </a:r>
            <a:r>
              <a:rPr lang="it-IT" sz="1600" dirty="0" err="1">
                <a:solidFill>
                  <a:srgbClr val="002060"/>
                </a:solidFill>
              </a:rPr>
              <a:t>well</a:t>
            </a:r>
            <a:r>
              <a:rPr lang="it-IT" sz="1600" dirty="0">
                <a:solidFill>
                  <a:srgbClr val="002060"/>
                </a:solidFill>
              </a:rPr>
              <a:t> </a:t>
            </a:r>
            <a:r>
              <a:rPr lang="it-IT" sz="1600" dirty="0" err="1">
                <a:solidFill>
                  <a:srgbClr val="002060"/>
                </a:solidFill>
              </a:rPr>
              <a:t>as</a:t>
            </a:r>
            <a:r>
              <a:rPr lang="it-IT" sz="1600" dirty="0">
                <a:solidFill>
                  <a:srgbClr val="002060"/>
                </a:solidFill>
              </a:rPr>
              <a:t> </a:t>
            </a:r>
            <a:r>
              <a:rPr lang="it-IT" sz="1600" dirty="0" err="1">
                <a:solidFill>
                  <a:srgbClr val="002060"/>
                </a:solidFill>
              </a:rPr>
              <a:t>about</a:t>
            </a:r>
            <a:r>
              <a:rPr lang="it-IT" sz="1600" dirty="0">
                <a:solidFill>
                  <a:srgbClr val="002060"/>
                </a:solidFill>
              </a:rPr>
              <a:t> </a:t>
            </a:r>
            <a:r>
              <a:rPr lang="it-IT" sz="1600" dirty="0" err="1">
                <a:solidFill>
                  <a:srgbClr val="002060"/>
                </a:solidFill>
              </a:rPr>
              <a:t>their</a:t>
            </a:r>
            <a:r>
              <a:rPr lang="it-IT" sz="1600" dirty="0">
                <a:solidFill>
                  <a:srgbClr val="002060"/>
                </a:solidFill>
              </a:rPr>
              <a:t> </a:t>
            </a:r>
            <a:r>
              <a:rPr lang="it-IT" sz="1600" dirty="0" err="1">
                <a:solidFill>
                  <a:srgbClr val="002060"/>
                </a:solidFill>
              </a:rPr>
              <a:t>application</a:t>
            </a:r>
            <a:r>
              <a:rPr lang="it-IT" sz="1600" dirty="0">
                <a:solidFill>
                  <a:srgbClr val="002060"/>
                </a:solidFill>
              </a:rPr>
              <a:t> to the </a:t>
            </a:r>
            <a:r>
              <a:rPr lang="it-IT" sz="1600" dirty="0" err="1">
                <a:solidFill>
                  <a:srgbClr val="002060"/>
                </a:solidFill>
              </a:rPr>
              <a:t>solution</a:t>
            </a:r>
            <a:r>
              <a:rPr lang="it-IT" sz="1600" dirty="0">
                <a:solidFill>
                  <a:srgbClr val="002060"/>
                </a:solidFill>
              </a:rPr>
              <a:t> of </a:t>
            </a:r>
            <a:r>
              <a:rPr lang="it-IT" sz="1600" dirty="0" err="1">
                <a:solidFill>
                  <a:srgbClr val="002060"/>
                </a:solidFill>
              </a:rPr>
              <a:t>specific</a:t>
            </a:r>
            <a:r>
              <a:rPr lang="it-IT" sz="1600" dirty="0">
                <a:solidFill>
                  <a:srgbClr val="002060"/>
                </a:solidFill>
              </a:rPr>
              <a:t> </a:t>
            </a:r>
            <a:r>
              <a:rPr lang="it-IT" sz="1600" dirty="0" err="1">
                <a:solidFill>
                  <a:srgbClr val="002060"/>
                </a:solidFill>
              </a:rPr>
              <a:t>biological</a:t>
            </a:r>
            <a:r>
              <a:rPr lang="it-IT" sz="1600" dirty="0">
                <a:solidFill>
                  <a:srgbClr val="002060"/>
                </a:solidFill>
              </a:rPr>
              <a:t> </a:t>
            </a:r>
            <a:r>
              <a:rPr lang="it-IT" sz="1600" dirty="0" err="1">
                <a:solidFill>
                  <a:srgbClr val="002060"/>
                </a:solidFill>
              </a:rPr>
              <a:t>problems</a:t>
            </a:r>
            <a:r>
              <a:rPr lang="it-IT" sz="1800" dirty="0">
                <a:solidFill>
                  <a:srgbClr val="002060"/>
                </a:solidFill>
              </a:rPr>
              <a:t>.  </a:t>
            </a:r>
          </a:p>
        </p:txBody>
      </p:sp>
      <p:sp>
        <p:nvSpPr>
          <p:cNvPr id="13" name="CasellaDiTesto 12">
            <a:extLst>
              <a:ext uri="{FF2B5EF4-FFF2-40B4-BE49-F238E27FC236}">
                <a16:creationId xmlns:a16="http://schemas.microsoft.com/office/drawing/2014/main" id="{FF904207-7D9B-BA40-71C5-84266FEE01C1}"/>
              </a:ext>
            </a:extLst>
          </p:cNvPr>
          <p:cNvSpPr txBox="1"/>
          <p:nvPr/>
        </p:nvSpPr>
        <p:spPr>
          <a:xfrm>
            <a:off x="4320000" y="3098377"/>
            <a:ext cx="7434033" cy="3293209"/>
          </a:xfrm>
          <a:prstGeom prst="rect">
            <a:avLst/>
          </a:prstGeom>
          <a:noFill/>
        </p:spPr>
        <p:txBody>
          <a:bodyPr wrap="square">
            <a:spAutoFit/>
          </a:bodyPr>
          <a:lstStyle/>
          <a:p>
            <a:pPr marL="285750" indent="-285750" algn="just">
              <a:buFont typeface="Arial" panose="020B0604020202020204" pitchFamily="34" charset="0"/>
              <a:buChar char="•"/>
            </a:pPr>
            <a:endParaRPr lang="it-IT" sz="1600" dirty="0">
              <a:solidFill>
                <a:srgbClr val="002060"/>
              </a:solidFill>
            </a:endParaRPr>
          </a:p>
          <a:p>
            <a:pPr marL="342900" indent="-342900" algn="just">
              <a:buFont typeface="Arial" panose="020B0604020202020204" pitchFamily="34" charset="0"/>
              <a:buChar char="•"/>
            </a:pPr>
            <a:r>
              <a:rPr lang="it-IT" sz="1600" dirty="0" err="1">
                <a:solidFill>
                  <a:srgbClr val="002060"/>
                </a:solidFill>
              </a:rPr>
              <a:t>Identification</a:t>
            </a:r>
            <a:r>
              <a:rPr lang="it-IT" sz="1600" dirty="0">
                <a:solidFill>
                  <a:srgbClr val="002060"/>
                </a:solidFill>
              </a:rPr>
              <a:t> and </a:t>
            </a:r>
            <a:r>
              <a:rPr lang="it-IT" sz="1600" dirty="0" err="1">
                <a:solidFill>
                  <a:srgbClr val="002060"/>
                </a:solidFill>
              </a:rPr>
              <a:t>validation</a:t>
            </a:r>
            <a:r>
              <a:rPr lang="it-IT" sz="1600" dirty="0">
                <a:solidFill>
                  <a:srgbClr val="002060"/>
                </a:solidFill>
              </a:rPr>
              <a:t> of new </a:t>
            </a:r>
            <a:r>
              <a:rPr lang="it-IT" sz="1600" dirty="0" err="1">
                <a:solidFill>
                  <a:srgbClr val="002060"/>
                </a:solidFill>
              </a:rPr>
              <a:t>therapeutic</a:t>
            </a:r>
            <a:r>
              <a:rPr lang="it-IT" sz="1600" dirty="0">
                <a:solidFill>
                  <a:srgbClr val="002060"/>
                </a:solidFill>
              </a:rPr>
              <a:t> targets for brain </a:t>
            </a:r>
            <a:r>
              <a:rPr lang="it-IT" sz="1600" dirty="0" err="1">
                <a:solidFill>
                  <a:srgbClr val="002060"/>
                </a:solidFill>
              </a:rPr>
              <a:t>tumors</a:t>
            </a:r>
            <a:r>
              <a:rPr lang="it-IT" sz="1600" dirty="0">
                <a:solidFill>
                  <a:srgbClr val="002060"/>
                </a:solidFill>
              </a:rPr>
              <a:t> treatment, </a:t>
            </a:r>
            <a:r>
              <a:rPr lang="it-IT" sz="1600" dirty="0" err="1">
                <a:solidFill>
                  <a:srgbClr val="002060"/>
                </a:solidFill>
              </a:rPr>
              <a:t>using</a:t>
            </a:r>
            <a:r>
              <a:rPr lang="it-IT" sz="1600" dirty="0">
                <a:solidFill>
                  <a:srgbClr val="002060"/>
                </a:solidFill>
              </a:rPr>
              <a:t> </a:t>
            </a:r>
            <a:r>
              <a:rPr lang="it-IT" sz="1600" dirty="0" err="1">
                <a:solidFill>
                  <a:srgbClr val="002060"/>
                </a:solidFill>
              </a:rPr>
              <a:t>cultured</a:t>
            </a:r>
            <a:r>
              <a:rPr lang="it-IT" sz="1600" dirty="0">
                <a:solidFill>
                  <a:srgbClr val="002060"/>
                </a:solidFill>
              </a:rPr>
              <a:t> </a:t>
            </a:r>
            <a:r>
              <a:rPr lang="it-IT" sz="1600" dirty="0" err="1">
                <a:solidFill>
                  <a:srgbClr val="002060"/>
                </a:solidFill>
              </a:rPr>
              <a:t>cell</a:t>
            </a:r>
            <a:r>
              <a:rPr lang="it-IT" sz="1600" dirty="0">
                <a:solidFill>
                  <a:srgbClr val="002060"/>
                </a:solidFill>
              </a:rPr>
              <a:t> lines and in vivo mouse models</a:t>
            </a:r>
          </a:p>
          <a:p>
            <a:pPr marL="342900" indent="-342900" algn="just">
              <a:buFont typeface="Arial" panose="020B0604020202020204" pitchFamily="34" charset="0"/>
              <a:buChar char="•"/>
            </a:pPr>
            <a:endParaRPr lang="it-IT" sz="1600" dirty="0">
              <a:solidFill>
                <a:srgbClr val="002060"/>
              </a:solidFill>
            </a:endParaRPr>
          </a:p>
          <a:p>
            <a:pPr marL="342900" indent="-342900" algn="just">
              <a:buFont typeface="Arial" panose="020B0604020202020204" pitchFamily="34" charset="0"/>
              <a:buChar char="•"/>
            </a:pPr>
            <a:r>
              <a:rPr lang="it-IT" sz="1600" dirty="0">
                <a:solidFill>
                  <a:srgbClr val="002060"/>
                </a:solidFill>
              </a:rPr>
              <a:t>Analysis of the </a:t>
            </a:r>
            <a:r>
              <a:rPr lang="it-IT" sz="1600" dirty="0" err="1">
                <a:solidFill>
                  <a:srgbClr val="002060"/>
                </a:solidFill>
              </a:rPr>
              <a:t>cellular</a:t>
            </a:r>
            <a:r>
              <a:rPr lang="it-IT" sz="1600" dirty="0">
                <a:solidFill>
                  <a:srgbClr val="002060"/>
                </a:solidFill>
              </a:rPr>
              <a:t> and </a:t>
            </a:r>
            <a:r>
              <a:rPr lang="it-IT" sz="1600" dirty="0" err="1">
                <a:solidFill>
                  <a:srgbClr val="002060"/>
                </a:solidFill>
              </a:rPr>
              <a:t>molecular</a:t>
            </a:r>
            <a:r>
              <a:rPr lang="it-IT" sz="1600" dirty="0">
                <a:solidFill>
                  <a:srgbClr val="002060"/>
                </a:solidFill>
              </a:rPr>
              <a:t> </a:t>
            </a:r>
            <a:r>
              <a:rPr lang="it-IT" sz="1600" dirty="0" err="1">
                <a:solidFill>
                  <a:srgbClr val="002060"/>
                </a:solidFill>
              </a:rPr>
              <a:t>mechanisms</a:t>
            </a:r>
            <a:r>
              <a:rPr lang="it-IT" sz="1600" dirty="0">
                <a:solidFill>
                  <a:srgbClr val="002060"/>
                </a:solidFill>
              </a:rPr>
              <a:t> of human </a:t>
            </a:r>
            <a:r>
              <a:rPr lang="it-IT" sz="1600" dirty="0" err="1">
                <a:solidFill>
                  <a:srgbClr val="002060"/>
                </a:solidFill>
              </a:rPr>
              <a:t>primary</a:t>
            </a:r>
            <a:r>
              <a:rPr lang="it-IT" sz="1600" dirty="0">
                <a:solidFill>
                  <a:srgbClr val="002060"/>
                </a:solidFill>
              </a:rPr>
              <a:t> </a:t>
            </a:r>
            <a:r>
              <a:rPr lang="it-IT" sz="1600" dirty="0" err="1">
                <a:solidFill>
                  <a:srgbClr val="002060"/>
                </a:solidFill>
              </a:rPr>
              <a:t>microcephaly</a:t>
            </a:r>
            <a:r>
              <a:rPr lang="it-IT" sz="1600" dirty="0">
                <a:solidFill>
                  <a:srgbClr val="002060"/>
                </a:solidFill>
              </a:rPr>
              <a:t> </a:t>
            </a:r>
            <a:r>
              <a:rPr lang="it-IT" sz="1600" dirty="0" err="1">
                <a:solidFill>
                  <a:srgbClr val="002060"/>
                </a:solidFill>
              </a:rPr>
              <a:t>using</a:t>
            </a:r>
            <a:r>
              <a:rPr lang="it-IT" sz="1600" dirty="0">
                <a:solidFill>
                  <a:srgbClr val="002060"/>
                </a:solidFill>
              </a:rPr>
              <a:t> in vitro </a:t>
            </a:r>
            <a:r>
              <a:rPr lang="it-IT" sz="1600" dirty="0" err="1">
                <a:solidFill>
                  <a:srgbClr val="002060"/>
                </a:solidFill>
              </a:rPr>
              <a:t>cell</a:t>
            </a:r>
            <a:r>
              <a:rPr lang="it-IT" sz="1600" dirty="0">
                <a:solidFill>
                  <a:srgbClr val="002060"/>
                </a:solidFill>
              </a:rPr>
              <a:t> lines and in vivo mouse models</a:t>
            </a:r>
          </a:p>
          <a:p>
            <a:pPr marL="342900" indent="-342900" algn="just">
              <a:buFont typeface="Arial" panose="020B0604020202020204" pitchFamily="34" charset="0"/>
              <a:buChar char="•"/>
            </a:pPr>
            <a:endParaRPr lang="it-IT" sz="1600" dirty="0">
              <a:solidFill>
                <a:srgbClr val="002060"/>
              </a:solidFill>
            </a:endParaRPr>
          </a:p>
          <a:p>
            <a:pPr marL="342900" indent="-342900" algn="just">
              <a:buFont typeface="Arial" panose="020B0604020202020204" pitchFamily="34" charset="0"/>
              <a:buChar char="•"/>
            </a:pPr>
            <a:r>
              <a:rPr lang="it-IT" sz="1600" dirty="0">
                <a:solidFill>
                  <a:srgbClr val="002060"/>
                </a:solidFill>
              </a:rPr>
              <a:t>Analysis of </a:t>
            </a:r>
            <a:r>
              <a:rPr lang="it-IT" sz="1600" dirty="0" err="1">
                <a:solidFill>
                  <a:srgbClr val="002060"/>
                </a:solidFill>
              </a:rPr>
              <a:t>molecular</a:t>
            </a:r>
            <a:r>
              <a:rPr lang="it-IT" sz="1600" dirty="0">
                <a:solidFill>
                  <a:srgbClr val="002060"/>
                </a:solidFill>
              </a:rPr>
              <a:t> </a:t>
            </a:r>
            <a:r>
              <a:rPr lang="it-IT" sz="1600" dirty="0" err="1">
                <a:solidFill>
                  <a:srgbClr val="002060"/>
                </a:solidFill>
              </a:rPr>
              <a:t>mechanisms</a:t>
            </a:r>
            <a:r>
              <a:rPr lang="it-IT" sz="1600" dirty="0">
                <a:solidFill>
                  <a:srgbClr val="002060"/>
                </a:solidFill>
              </a:rPr>
              <a:t> </a:t>
            </a:r>
            <a:r>
              <a:rPr lang="it-IT" sz="1600" dirty="0" err="1">
                <a:solidFill>
                  <a:srgbClr val="002060"/>
                </a:solidFill>
              </a:rPr>
              <a:t>underlying</a:t>
            </a:r>
            <a:r>
              <a:rPr lang="it-IT" sz="1600" dirty="0">
                <a:solidFill>
                  <a:srgbClr val="002060"/>
                </a:solidFill>
              </a:rPr>
              <a:t> human </a:t>
            </a:r>
            <a:r>
              <a:rPr lang="it-IT" sz="1600" dirty="0" err="1">
                <a:solidFill>
                  <a:srgbClr val="002060"/>
                </a:solidFill>
              </a:rPr>
              <a:t>neurodevelopmental</a:t>
            </a:r>
            <a:r>
              <a:rPr lang="it-IT" sz="1600" dirty="0">
                <a:solidFill>
                  <a:srgbClr val="002060"/>
                </a:solidFill>
              </a:rPr>
              <a:t> disorders by </a:t>
            </a:r>
            <a:r>
              <a:rPr lang="it-IT" sz="1600" dirty="0" err="1">
                <a:solidFill>
                  <a:srgbClr val="002060"/>
                </a:solidFill>
              </a:rPr>
              <a:t>means</a:t>
            </a:r>
            <a:r>
              <a:rPr lang="it-IT" sz="1600" dirty="0">
                <a:solidFill>
                  <a:srgbClr val="002060"/>
                </a:solidFill>
              </a:rPr>
              <a:t> of the </a:t>
            </a:r>
            <a:r>
              <a:rPr lang="it-IT" sz="1600" dirty="0" err="1">
                <a:solidFill>
                  <a:srgbClr val="002060"/>
                </a:solidFill>
              </a:rPr>
              <a:t>genetically</a:t>
            </a:r>
            <a:r>
              <a:rPr lang="it-IT" sz="1600" dirty="0">
                <a:solidFill>
                  <a:srgbClr val="002060"/>
                </a:solidFill>
              </a:rPr>
              <a:t> </a:t>
            </a:r>
            <a:r>
              <a:rPr lang="it-IT" sz="1600" dirty="0" err="1">
                <a:solidFill>
                  <a:srgbClr val="002060"/>
                </a:solidFill>
              </a:rPr>
              <a:t>tractable</a:t>
            </a:r>
            <a:r>
              <a:rPr lang="it-IT" sz="1600" dirty="0">
                <a:solidFill>
                  <a:srgbClr val="002060"/>
                </a:solidFill>
              </a:rPr>
              <a:t> model </a:t>
            </a:r>
            <a:r>
              <a:rPr lang="it-IT" sz="1600" dirty="0" err="1">
                <a:solidFill>
                  <a:srgbClr val="002060"/>
                </a:solidFill>
              </a:rPr>
              <a:t>Caenorhabditis</a:t>
            </a:r>
            <a:r>
              <a:rPr lang="it-IT" sz="1600" dirty="0">
                <a:solidFill>
                  <a:srgbClr val="002060"/>
                </a:solidFill>
              </a:rPr>
              <a:t> </a:t>
            </a:r>
            <a:r>
              <a:rPr lang="it-IT" sz="1600" dirty="0" err="1">
                <a:solidFill>
                  <a:srgbClr val="002060"/>
                </a:solidFill>
              </a:rPr>
              <a:t>elegans</a:t>
            </a:r>
            <a:endParaRPr lang="it-IT" sz="1600" dirty="0">
              <a:solidFill>
                <a:srgbClr val="002060"/>
              </a:solidFill>
            </a:endParaRPr>
          </a:p>
          <a:p>
            <a:pPr marL="342900" indent="-342900" algn="just">
              <a:buFont typeface="Arial" panose="020B0604020202020204" pitchFamily="34" charset="0"/>
              <a:buChar char="•"/>
            </a:pPr>
            <a:endParaRPr lang="it-IT" sz="1600" dirty="0">
              <a:solidFill>
                <a:srgbClr val="002060"/>
              </a:solidFill>
            </a:endParaRPr>
          </a:p>
          <a:p>
            <a:pPr marL="342900" indent="-342900" algn="just">
              <a:buFont typeface="Arial" panose="020B0604020202020204" pitchFamily="34" charset="0"/>
              <a:buChar char="•"/>
            </a:pPr>
            <a:r>
              <a:rPr lang="it-IT" sz="1600" dirty="0">
                <a:solidFill>
                  <a:srgbClr val="002060"/>
                </a:solidFill>
              </a:rPr>
              <a:t>Analysis of the impact of </a:t>
            </a:r>
            <a:r>
              <a:rPr lang="it-IT" sz="1600" dirty="0" err="1">
                <a:solidFill>
                  <a:srgbClr val="002060"/>
                </a:solidFill>
              </a:rPr>
              <a:t>space</a:t>
            </a:r>
            <a:r>
              <a:rPr lang="it-IT" sz="1600" dirty="0">
                <a:solidFill>
                  <a:srgbClr val="002060"/>
                </a:solidFill>
              </a:rPr>
              <a:t> </a:t>
            </a:r>
            <a:r>
              <a:rPr lang="it-IT" sz="1600" dirty="0" err="1">
                <a:solidFill>
                  <a:srgbClr val="002060"/>
                </a:solidFill>
              </a:rPr>
              <a:t>flight-related</a:t>
            </a:r>
            <a:r>
              <a:rPr lang="it-IT" sz="1600" dirty="0">
                <a:solidFill>
                  <a:srgbClr val="002060"/>
                </a:solidFill>
              </a:rPr>
              <a:t> </a:t>
            </a:r>
            <a:r>
              <a:rPr lang="it-IT" sz="1600" dirty="0" err="1">
                <a:solidFill>
                  <a:srgbClr val="002060"/>
                </a:solidFill>
              </a:rPr>
              <a:t>environmental</a:t>
            </a:r>
            <a:r>
              <a:rPr lang="it-IT" sz="1600" dirty="0">
                <a:solidFill>
                  <a:srgbClr val="002060"/>
                </a:solidFill>
              </a:rPr>
              <a:t> </a:t>
            </a:r>
            <a:r>
              <a:rPr lang="it-IT" sz="1600" dirty="0" err="1">
                <a:solidFill>
                  <a:srgbClr val="002060"/>
                </a:solidFill>
              </a:rPr>
              <a:t>conditions</a:t>
            </a:r>
            <a:r>
              <a:rPr lang="it-IT" sz="1600" dirty="0">
                <a:solidFill>
                  <a:srgbClr val="002060"/>
                </a:solidFill>
              </a:rPr>
              <a:t> on the </a:t>
            </a:r>
            <a:r>
              <a:rPr lang="it-IT" sz="1600" dirty="0" err="1">
                <a:solidFill>
                  <a:srgbClr val="002060"/>
                </a:solidFill>
              </a:rPr>
              <a:t>function</a:t>
            </a:r>
            <a:r>
              <a:rPr lang="it-IT" sz="1600" dirty="0">
                <a:solidFill>
                  <a:srgbClr val="002060"/>
                </a:solidFill>
              </a:rPr>
              <a:t> of </a:t>
            </a:r>
            <a:r>
              <a:rPr lang="it-IT" sz="1600" dirty="0" err="1">
                <a:solidFill>
                  <a:srgbClr val="002060"/>
                </a:solidFill>
              </a:rPr>
              <a:t>neuronal</a:t>
            </a:r>
            <a:r>
              <a:rPr lang="it-IT" sz="1600" dirty="0">
                <a:solidFill>
                  <a:srgbClr val="002060"/>
                </a:solidFill>
              </a:rPr>
              <a:t> systems, by </a:t>
            </a:r>
            <a:r>
              <a:rPr lang="it-IT" sz="1600" dirty="0" err="1">
                <a:solidFill>
                  <a:srgbClr val="002060"/>
                </a:solidFill>
              </a:rPr>
              <a:t>means</a:t>
            </a:r>
            <a:r>
              <a:rPr lang="it-IT" sz="1600" dirty="0">
                <a:solidFill>
                  <a:srgbClr val="002060"/>
                </a:solidFill>
              </a:rPr>
              <a:t> of the </a:t>
            </a:r>
            <a:r>
              <a:rPr lang="it-IT" sz="1600" dirty="0" err="1">
                <a:solidFill>
                  <a:srgbClr val="002060"/>
                </a:solidFill>
              </a:rPr>
              <a:t>genetically</a:t>
            </a:r>
            <a:r>
              <a:rPr lang="it-IT" sz="1600" dirty="0">
                <a:solidFill>
                  <a:srgbClr val="002060"/>
                </a:solidFill>
              </a:rPr>
              <a:t> </a:t>
            </a:r>
            <a:r>
              <a:rPr lang="it-IT" sz="1600" dirty="0" err="1">
                <a:solidFill>
                  <a:srgbClr val="002060"/>
                </a:solidFill>
              </a:rPr>
              <a:t>tractable</a:t>
            </a:r>
            <a:r>
              <a:rPr lang="it-IT" sz="1600" dirty="0">
                <a:solidFill>
                  <a:srgbClr val="002060"/>
                </a:solidFill>
              </a:rPr>
              <a:t> model </a:t>
            </a:r>
            <a:r>
              <a:rPr lang="it-IT" sz="1600" dirty="0" err="1">
                <a:solidFill>
                  <a:srgbClr val="002060"/>
                </a:solidFill>
              </a:rPr>
              <a:t>Caenorhabditis</a:t>
            </a:r>
            <a:r>
              <a:rPr lang="it-IT" sz="1600" dirty="0">
                <a:solidFill>
                  <a:srgbClr val="002060"/>
                </a:solidFill>
              </a:rPr>
              <a:t> </a:t>
            </a:r>
            <a:r>
              <a:rPr lang="it-IT" sz="1600" dirty="0" err="1">
                <a:solidFill>
                  <a:srgbClr val="002060"/>
                </a:solidFill>
              </a:rPr>
              <a:t>elegans</a:t>
            </a:r>
            <a:r>
              <a:rPr lang="it-IT" sz="1600" dirty="0">
                <a:solidFill>
                  <a:srgbClr val="002060"/>
                </a:solidFill>
              </a:rPr>
              <a:t> </a:t>
            </a:r>
          </a:p>
        </p:txBody>
      </p:sp>
      <p:sp>
        <p:nvSpPr>
          <p:cNvPr id="4" name="CasellaDiTesto 13">
            <a:extLst>
              <a:ext uri="{FF2B5EF4-FFF2-40B4-BE49-F238E27FC236}">
                <a16:creationId xmlns:a16="http://schemas.microsoft.com/office/drawing/2014/main" id="{2104D7CB-DD70-B6DB-7985-74674BE6DBA9}"/>
              </a:ext>
            </a:extLst>
          </p:cNvPr>
          <p:cNvSpPr txBox="1"/>
          <p:nvPr/>
        </p:nvSpPr>
        <p:spPr>
          <a:xfrm>
            <a:off x="3977400" y="2900442"/>
            <a:ext cx="8100000" cy="540000"/>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Tree>
    <p:extLst>
      <p:ext uri="{BB962C8B-B14F-4D97-AF65-F5344CB8AC3E}">
        <p14:creationId xmlns:p14="http://schemas.microsoft.com/office/powerpoint/2010/main" val="384942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1200329"/>
          </a:xfrm>
          <a:prstGeom prst="rect">
            <a:avLst/>
          </a:prstGeom>
          <a:noFill/>
        </p:spPr>
        <p:txBody>
          <a:bodyPr wrap="square">
            <a:spAutoFit/>
          </a:bodyPr>
          <a:lstStyle/>
          <a:p>
            <a:pPr lvl="0">
              <a:lnSpc>
                <a:spcPct val="100000"/>
              </a:lnSpc>
              <a:spcBef>
                <a:spcPts val="0"/>
              </a:spcBef>
            </a:pPr>
            <a:r>
              <a:rPr lang="it-IT" dirty="0">
                <a:solidFill>
                  <a:schemeClr val="accent1">
                    <a:lumMod val="50000"/>
                  </a:schemeClr>
                </a:solidFill>
                <a:latin typeface="Aptos"/>
              </a:rPr>
              <a:t>Professor: </a:t>
            </a:r>
            <a:r>
              <a:rPr lang="it-IT" sz="1800" b="1" cap="none" spc="0" dirty="0">
                <a:solidFill>
                  <a:schemeClr val="accent1">
                    <a:lumMod val="50000"/>
                  </a:schemeClr>
                </a:solidFill>
                <a:latin typeface="Aptos"/>
              </a:rPr>
              <a:t>Marilena </a:t>
            </a:r>
            <a:r>
              <a:rPr lang="it-IT" sz="1800" b="1" cap="none" spc="0" dirty="0" err="1">
                <a:solidFill>
                  <a:schemeClr val="accent1">
                    <a:lumMod val="50000"/>
                  </a:schemeClr>
                </a:solidFill>
                <a:latin typeface="Aptos"/>
              </a:rPr>
              <a:t>Marraudino</a:t>
            </a:r>
            <a:endParaRPr lang="it-IT" sz="1800" b="1" cap="none" spc="0" dirty="0">
              <a:solidFill>
                <a:schemeClr val="accent1">
                  <a:lumMod val="50000"/>
                </a:schemeClr>
              </a:solidFill>
              <a:latin typeface="Aptos"/>
            </a:endParaRP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marilena.marraudino@unito.it</a:t>
            </a:r>
            <a:endParaRPr lang="it-IT" sz="1800" b="0" cap="none" spc="0" dirty="0">
              <a:solidFill>
                <a:schemeClr val="accent1">
                  <a:lumMod val="50000"/>
                </a:schemeClr>
              </a:solidFill>
            </a:endParaRPr>
          </a:p>
          <a:p>
            <a:pPr lvl="0">
              <a:lnSpc>
                <a:spcPct val="100000"/>
              </a:lnSpc>
              <a:spcBef>
                <a:spcPts val="0"/>
              </a:spcBef>
            </a:pPr>
            <a:r>
              <a:rPr lang="it-IT" sz="1800" b="0" cap="none" spc="0" dirty="0">
                <a:solidFill>
                  <a:schemeClr val="accent1">
                    <a:lumMod val="50000"/>
                  </a:schemeClr>
                </a:solidFill>
                <a:latin typeface="Aptos"/>
              </a:rPr>
              <a:t>SSD: BIO/16</a:t>
            </a: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2359585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88843" y="879947"/>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p>
          <a:p>
            <a:pPr algn="r">
              <a:lnSpc>
                <a:spcPct val="90000"/>
              </a:lnSpc>
              <a:spcBef>
                <a:spcPct val="0"/>
              </a:spcBef>
              <a:spcAft>
                <a:spcPts val="600"/>
              </a:spcAft>
            </a:pPr>
            <a:r>
              <a:rPr lang="en-US" sz="4000" dirty="0">
                <a:solidFill>
                  <a:schemeClr val="bg1"/>
                </a:solidFill>
                <a:latin typeface="Aptos"/>
              </a:rPr>
              <a:t>and Clinical</a:t>
            </a: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4905052" y="3449120"/>
            <a:ext cx="5158960" cy="2308324"/>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rPr>
              <a:t>Professors: </a:t>
            </a:r>
            <a:r>
              <a:rPr lang="it-IT" sz="1800" b="1" cap="none" spc="0" dirty="0">
                <a:solidFill>
                  <a:schemeClr val="accent1">
                    <a:lumMod val="50000"/>
                  </a:schemeClr>
                </a:solidFill>
              </a:rPr>
              <a:t>Alessandro Vercelli, Innocenzo </a:t>
            </a:r>
            <a:r>
              <a:rPr lang="it-IT" sz="1800" b="1" dirty="0">
                <a:solidFill>
                  <a:schemeClr val="accent1">
                    <a:lumMod val="50000"/>
                  </a:schemeClr>
                </a:solidFill>
              </a:rPr>
              <a:t>Rainero,  Paolo </a:t>
            </a:r>
            <a:r>
              <a:rPr lang="it-IT" sz="1800" b="1" cap="none" spc="0" dirty="0">
                <a:solidFill>
                  <a:schemeClr val="accent1">
                    <a:lumMod val="50000"/>
                  </a:schemeClr>
                </a:solidFill>
              </a:rPr>
              <a:t>Pacca</a:t>
            </a:r>
          </a:p>
          <a:p>
            <a:pPr lvl="0">
              <a:lnSpc>
                <a:spcPct val="100000"/>
              </a:lnSpc>
              <a:spcBef>
                <a:spcPts val="0"/>
              </a:spcBef>
            </a:pPr>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alessandro.vercelli@unito.it</a:t>
            </a:r>
            <a:endParaRPr lang="it-IT" sz="1800" b="0" cap="none" spc="0" dirty="0">
              <a:solidFill>
                <a:schemeClr val="accent1">
                  <a:lumMod val="50000"/>
                </a:schemeClr>
              </a:solidFill>
            </a:endParaRPr>
          </a:p>
          <a:p>
            <a:r>
              <a:rPr lang="it-IT" b="0" i="0" u="sng" dirty="0">
                <a:solidFill>
                  <a:schemeClr val="accent1">
                    <a:lumMod val="50000"/>
                  </a:schemeClr>
                </a:solidFill>
                <a:effectLst/>
                <a:hlinkClick r:id="rId8">
                  <a:extLst>
                    <a:ext uri="{A12FA001-AC4F-418D-AE19-62706E023703}">
                      <ahyp:hlinkClr xmlns:ahyp="http://schemas.microsoft.com/office/drawing/2018/hyperlinkcolor" val="tx"/>
                    </a:ext>
                  </a:extLst>
                </a:hlinkClick>
              </a:rPr>
              <a:t>innocenzo.rainero@unito.it</a:t>
            </a:r>
            <a:endParaRPr lang="it-IT" b="0" i="0" u="sng" dirty="0">
              <a:solidFill>
                <a:schemeClr val="accent1">
                  <a:lumMod val="50000"/>
                </a:schemeClr>
              </a:solidFill>
              <a:effectLst/>
            </a:endParaRPr>
          </a:p>
          <a:p>
            <a:r>
              <a:rPr lang="it-IT" b="0" i="0" u="sng" dirty="0">
                <a:solidFill>
                  <a:schemeClr val="accent1">
                    <a:lumMod val="50000"/>
                  </a:schemeClr>
                </a:solidFill>
                <a:effectLst/>
                <a:hlinkClick r:id="rId9">
                  <a:extLst>
                    <a:ext uri="{A12FA001-AC4F-418D-AE19-62706E023703}">
                      <ahyp:hlinkClr xmlns:ahyp="http://schemas.microsoft.com/office/drawing/2018/hyperlinkcolor" val="tx"/>
                    </a:ext>
                  </a:extLst>
                </a:hlinkClick>
              </a:rPr>
              <a:t>paolo.pacca@unito.it</a:t>
            </a:r>
            <a:endParaRPr lang="it-IT" b="0" i="0" dirty="0">
              <a:solidFill>
                <a:schemeClr val="accent1">
                  <a:lumMod val="50000"/>
                </a:schemeClr>
              </a:solidFill>
              <a:effectLst/>
            </a:endParaRPr>
          </a:p>
          <a:p>
            <a:pPr lvl="0">
              <a:lnSpc>
                <a:spcPct val="100000"/>
              </a:lnSpc>
              <a:spcBef>
                <a:spcPts val="0"/>
              </a:spcBef>
            </a:pPr>
            <a:r>
              <a:rPr lang="it-IT" sz="1800" b="0" cap="none" spc="0" dirty="0">
                <a:solidFill>
                  <a:schemeClr val="accent1">
                    <a:lumMod val="50000"/>
                  </a:schemeClr>
                </a:solidFill>
              </a:rPr>
              <a:t>SSD: BIO/16, MED/26</a:t>
            </a:r>
          </a:p>
          <a:p>
            <a:pPr lvl="0">
              <a:lnSpc>
                <a:spcPct val="100000"/>
              </a:lnSpc>
              <a:spcBef>
                <a:spcPts val="0"/>
              </a:spcBef>
            </a:pPr>
            <a:endParaRPr lang="it-IT" sz="1800" b="0" cap="none" spc="0" dirty="0">
              <a:solidFill>
                <a:schemeClr val="accent1">
                  <a:lumMod val="50000"/>
                </a:schemeClr>
              </a:solidFill>
              <a:latin typeface="Aptos"/>
            </a:endParaRP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1102132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4" name="Gruppo 10">
            <a:extLst>
              <a:ext uri="{FF2B5EF4-FFF2-40B4-BE49-F238E27FC236}">
                <a16:creationId xmlns:a16="http://schemas.microsoft.com/office/drawing/2014/main" id="{38861963-0B59-68AF-F96D-19F1D1096266}"/>
              </a:ext>
            </a:extLst>
          </p:cNvPr>
          <p:cNvGrpSpPr>
            <a:grpSpLocks/>
          </p:cNvGrpSpPr>
          <p:nvPr/>
        </p:nvGrpSpPr>
        <p:grpSpPr bwMode="auto">
          <a:xfrm>
            <a:off x="3740430" y="1382989"/>
            <a:ext cx="8677554" cy="5024718"/>
            <a:chOff x="2364039" y="1306885"/>
            <a:chExt cx="8677587" cy="5025087"/>
          </a:xfrm>
        </p:grpSpPr>
        <p:sp>
          <p:nvSpPr>
            <p:cNvPr id="5" name="Rettangolo 4">
              <a:extLst>
                <a:ext uri="{FF2B5EF4-FFF2-40B4-BE49-F238E27FC236}">
                  <a16:creationId xmlns:a16="http://schemas.microsoft.com/office/drawing/2014/main" id="{2830FF4A-182E-2B48-4204-451E8073B842}"/>
                </a:ext>
              </a:extLst>
            </p:cNvPr>
            <p:cNvSpPr/>
            <p:nvPr/>
          </p:nvSpPr>
          <p:spPr>
            <a:xfrm>
              <a:off x="2364039" y="1306885"/>
              <a:ext cx="8564594" cy="107164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it-IT" dirty="0">
                <a:solidFill>
                  <a:schemeClr val="accent1">
                    <a:lumMod val="50000"/>
                  </a:schemeClr>
                </a:solidFill>
              </a:endParaRPr>
            </a:p>
          </p:txBody>
        </p:sp>
        <p:sp>
          <p:nvSpPr>
            <p:cNvPr id="6" name="CasellaDiTesto 12">
              <a:extLst>
                <a:ext uri="{FF2B5EF4-FFF2-40B4-BE49-F238E27FC236}">
                  <a16:creationId xmlns:a16="http://schemas.microsoft.com/office/drawing/2014/main" id="{26CBB8BC-A6EC-6012-1780-14D0F3E2D951}"/>
                </a:ext>
              </a:extLst>
            </p:cNvPr>
            <p:cNvSpPr txBox="1">
              <a:spLocks noChangeArrowheads="1"/>
            </p:cNvSpPr>
            <p:nvPr/>
          </p:nvSpPr>
          <p:spPr bwMode="auto">
            <a:xfrm>
              <a:off x="2477729" y="3195484"/>
              <a:ext cx="8563897" cy="3136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endParaRPr lang="it-IT" altLang="it-IT"/>
            </a:p>
          </p:txBody>
        </p:sp>
      </p:grpSp>
      <p:sp>
        <p:nvSpPr>
          <p:cNvPr id="8" name="CasellaDiTesto 13">
            <a:extLst>
              <a:ext uri="{FF2B5EF4-FFF2-40B4-BE49-F238E27FC236}">
                <a16:creationId xmlns:a16="http://schemas.microsoft.com/office/drawing/2014/main" id="{296C5E65-582A-ADAA-E047-A180F57A3206}"/>
              </a:ext>
            </a:extLst>
          </p:cNvPr>
          <p:cNvSpPr txBox="1"/>
          <p:nvPr/>
        </p:nvSpPr>
        <p:spPr>
          <a:xfrm>
            <a:off x="4320000" y="1033209"/>
            <a:ext cx="7328022" cy="1938992"/>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solidFill>
                  <a:srgbClr val="002060"/>
                </a:solidFill>
                <a:latin typeface="Aptos" panose="02110004020202020204"/>
              </a:rPr>
              <a:t>The </a:t>
            </a:r>
            <a:r>
              <a:rPr lang="it-IT" dirty="0" err="1">
                <a:solidFill>
                  <a:srgbClr val="002060"/>
                </a:solidFill>
                <a:latin typeface="Aptos" panose="02110004020202020204"/>
              </a:rPr>
              <a:t>aim</a:t>
            </a:r>
            <a:r>
              <a:rPr lang="it-IT" dirty="0">
                <a:solidFill>
                  <a:srgbClr val="002060"/>
                </a:solidFill>
                <a:latin typeface="Aptos" panose="02110004020202020204"/>
              </a:rPr>
              <a:t> </a:t>
            </a:r>
            <a:r>
              <a:rPr lang="it-IT" dirty="0" err="1">
                <a:solidFill>
                  <a:srgbClr val="002060"/>
                </a:solidFill>
                <a:latin typeface="Aptos" panose="02110004020202020204"/>
              </a:rPr>
              <a:t>is</a:t>
            </a:r>
            <a:r>
              <a:rPr lang="it-IT" dirty="0">
                <a:solidFill>
                  <a:srgbClr val="002060"/>
                </a:solidFill>
                <a:latin typeface="Aptos" panose="02110004020202020204"/>
              </a:rPr>
              <a:t> t</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o create a living lab for the use of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companion</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robots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in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elderly</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care.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Title of the project: DAISI&amp;RON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Degli Anziani In Salute con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Intravides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e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RObot</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Nurse</a:t>
            </a:r>
          </a:p>
          <a:p>
            <a:pPr algn="ctr"/>
            <a:endParaRPr lang="it-IT" sz="2400" b="1" dirty="0">
              <a:solidFill>
                <a:schemeClr val="accent1">
                  <a:lumMod val="50000"/>
                </a:schemeClr>
              </a:solidFill>
            </a:endParaRPr>
          </a:p>
        </p:txBody>
      </p:sp>
      <p:pic>
        <p:nvPicPr>
          <p:cNvPr id="2" name="Picture 2">
            <a:extLst>
              <a:ext uri="{FF2B5EF4-FFF2-40B4-BE49-F238E27FC236}">
                <a16:creationId xmlns:a16="http://schemas.microsoft.com/office/drawing/2014/main" id="{A5BF26B7-6032-D66D-FB5E-B344D6E056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0249" y="3477599"/>
            <a:ext cx="3714162" cy="208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9">
            <a:extLst>
              <a:ext uri="{FF2B5EF4-FFF2-40B4-BE49-F238E27FC236}">
                <a16:creationId xmlns:a16="http://schemas.microsoft.com/office/drawing/2014/main" id="{FEFC7D9D-FB7F-1047-6816-79EEED344A33}"/>
              </a:ext>
            </a:extLst>
          </p:cNvPr>
          <p:cNvSpPr txBox="1"/>
          <p:nvPr/>
        </p:nvSpPr>
        <p:spPr>
          <a:xfrm>
            <a:off x="4320000" y="3509222"/>
            <a:ext cx="7276974" cy="2031325"/>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002060"/>
                </a:solidFill>
              </a:rPr>
              <a:t>to develop advanced human-robot interaction (Human Robot Interface) related to supporting and motivating older adults in active and healthy ageing, including the presentation and monitoring (coaching) of physical exercise and cognitive training.</a:t>
            </a:r>
          </a:p>
          <a:p>
            <a:pPr algn="just"/>
            <a:endParaRPr lang="en-US" dirty="0">
              <a:solidFill>
                <a:srgbClr val="002060"/>
              </a:solidFill>
            </a:endParaRPr>
          </a:p>
          <a:p>
            <a:pPr algn="just"/>
            <a:r>
              <a:rPr lang="en-US" dirty="0">
                <a:solidFill>
                  <a:srgbClr val="002060"/>
                </a:solidFill>
              </a:rPr>
              <a:t>The project will be performed in collaboration with the Memory Clinic, the company </a:t>
            </a:r>
            <a:r>
              <a:rPr lang="en-US" dirty="0" err="1">
                <a:solidFill>
                  <a:srgbClr val="002060"/>
                </a:solidFill>
              </a:rPr>
              <a:t>Theoresis</a:t>
            </a:r>
            <a:r>
              <a:rPr lang="en-US" dirty="0">
                <a:solidFill>
                  <a:srgbClr val="002060"/>
                </a:solidFill>
              </a:rPr>
              <a:t> and the spinoff </a:t>
            </a:r>
            <a:r>
              <a:rPr lang="en-US" dirty="0" err="1">
                <a:solidFill>
                  <a:srgbClr val="002060"/>
                </a:solidFill>
              </a:rPr>
              <a:t>Intravides</a:t>
            </a:r>
            <a:endParaRPr lang="en-US" dirty="0">
              <a:solidFill>
                <a:srgbClr val="002060"/>
              </a:solidFill>
            </a:endParaRPr>
          </a:p>
        </p:txBody>
      </p:sp>
      <p:sp>
        <p:nvSpPr>
          <p:cNvPr id="3" name="CasellaDiTesto 13">
            <a:extLst>
              <a:ext uri="{FF2B5EF4-FFF2-40B4-BE49-F238E27FC236}">
                <a16:creationId xmlns:a16="http://schemas.microsoft.com/office/drawing/2014/main" id="{C47DB9DD-6112-8A09-8029-A676036E69FE}"/>
              </a:ext>
            </a:extLst>
          </p:cNvPr>
          <p:cNvSpPr txBox="1"/>
          <p:nvPr/>
        </p:nvSpPr>
        <p:spPr>
          <a:xfrm>
            <a:off x="3972710" y="3019628"/>
            <a:ext cx="8100000" cy="540000"/>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Tree>
    <p:extLst>
      <p:ext uri="{BB962C8B-B14F-4D97-AF65-F5344CB8AC3E}">
        <p14:creationId xmlns:p14="http://schemas.microsoft.com/office/powerpoint/2010/main" val="661310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74196" y="1430962"/>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Clinical</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923330"/>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rPr>
              <a:t>Professor: </a:t>
            </a:r>
            <a:r>
              <a:rPr lang="it-IT" sz="1800" b="1" cap="none" spc="0" dirty="0">
                <a:solidFill>
                  <a:schemeClr val="accent1">
                    <a:lumMod val="50000"/>
                  </a:schemeClr>
                </a:solidFill>
              </a:rPr>
              <a:t>Giuseppe Maina</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giuseppe.maina@unito.it</a:t>
            </a:r>
            <a:endParaRPr lang="it-IT" b="0" i="0" dirty="0">
              <a:solidFill>
                <a:schemeClr val="accent1">
                  <a:lumMod val="50000"/>
                </a:schemeClr>
              </a:solidFill>
              <a:effectLst/>
            </a:endParaRPr>
          </a:p>
          <a:p>
            <a:pPr lvl="0">
              <a:lnSpc>
                <a:spcPct val="100000"/>
              </a:lnSpc>
              <a:spcBef>
                <a:spcPts val="0"/>
              </a:spcBef>
            </a:pPr>
            <a:r>
              <a:rPr lang="it-IT" sz="1800" b="0" cap="none" spc="0" dirty="0">
                <a:solidFill>
                  <a:schemeClr val="accent1">
                    <a:lumMod val="50000"/>
                  </a:schemeClr>
                </a:solidFill>
              </a:rPr>
              <a:t>SSD: </a:t>
            </a:r>
            <a:r>
              <a:rPr lang="it-IT" sz="1800" b="0" cap="none" spc="0" dirty="0" err="1">
                <a:solidFill>
                  <a:schemeClr val="accent1">
                    <a:lumMod val="50000"/>
                  </a:schemeClr>
                </a:solidFill>
              </a:rPr>
              <a:t>Psychiatry</a:t>
            </a:r>
            <a:r>
              <a:rPr lang="it-IT" sz="1800" b="0" cap="none" spc="0" dirty="0">
                <a:solidFill>
                  <a:schemeClr val="accent1">
                    <a:lumMod val="50000"/>
                  </a:schemeClr>
                </a:solidFill>
              </a:rPr>
              <a:t> (MED25)</a:t>
            </a:r>
          </a:p>
        </p:txBody>
      </p:sp>
    </p:spTree>
    <p:extLst>
      <p:ext uri="{BB962C8B-B14F-4D97-AF65-F5344CB8AC3E}">
        <p14:creationId xmlns:p14="http://schemas.microsoft.com/office/powerpoint/2010/main" val="65267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4" name="Gruppo 10">
            <a:extLst>
              <a:ext uri="{FF2B5EF4-FFF2-40B4-BE49-F238E27FC236}">
                <a16:creationId xmlns:a16="http://schemas.microsoft.com/office/drawing/2014/main" id="{38861963-0B59-68AF-F96D-19F1D1096266}"/>
              </a:ext>
            </a:extLst>
          </p:cNvPr>
          <p:cNvGrpSpPr>
            <a:grpSpLocks/>
          </p:cNvGrpSpPr>
          <p:nvPr/>
        </p:nvGrpSpPr>
        <p:grpSpPr bwMode="auto">
          <a:xfrm>
            <a:off x="3814622" y="1354570"/>
            <a:ext cx="8677554" cy="5024718"/>
            <a:chOff x="2364039" y="1306885"/>
            <a:chExt cx="8677587" cy="5025087"/>
          </a:xfrm>
        </p:grpSpPr>
        <p:sp>
          <p:nvSpPr>
            <p:cNvPr id="5" name="Rettangolo 4">
              <a:extLst>
                <a:ext uri="{FF2B5EF4-FFF2-40B4-BE49-F238E27FC236}">
                  <a16:creationId xmlns:a16="http://schemas.microsoft.com/office/drawing/2014/main" id="{2830FF4A-182E-2B48-4204-451E8073B842}"/>
                </a:ext>
              </a:extLst>
            </p:cNvPr>
            <p:cNvSpPr/>
            <p:nvPr/>
          </p:nvSpPr>
          <p:spPr>
            <a:xfrm>
              <a:off x="2364039" y="1306885"/>
              <a:ext cx="8564594" cy="107164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it-IT" dirty="0">
                <a:solidFill>
                  <a:schemeClr val="accent1">
                    <a:lumMod val="50000"/>
                  </a:schemeClr>
                </a:solidFill>
              </a:endParaRPr>
            </a:p>
          </p:txBody>
        </p:sp>
        <p:sp>
          <p:nvSpPr>
            <p:cNvPr id="6" name="CasellaDiTesto 12">
              <a:extLst>
                <a:ext uri="{FF2B5EF4-FFF2-40B4-BE49-F238E27FC236}">
                  <a16:creationId xmlns:a16="http://schemas.microsoft.com/office/drawing/2014/main" id="{26CBB8BC-A6EC-6012-1780-14D0F3E2D951}"/>
                </a:ext>
              </a:extLst>
            </p:cNvPr>
            <p:cNvSpPr txBox="1">
              <a:spLocks noChangeArrowheads="1"/>
            </p:cNvSpPr>
            <p:nvPr/>
          </p:nvSpPr>
          <p:spPr bwMode="auto">
            <a:xfrm>
              <a:off x="2477729" y="3195484"/>
              <a:ext cx="8563897" cy="3136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endParaRPr lang="it-IT" altLang="it-IT"/>
            </a:p>
          </p:txBody>
        </p:sp>
      </p:grpSp>
      <p:pic>
        <p:nvPicPr>
          <p:cNvPr id="2" name="Immagine 1">
            <a:extLst>
              <a:ext uri="{FF2B5EF4-FFF2-40B4-BE49-F238E27FC236}">
                <a16:creationId xmlns:a16="http://schemas.microsoft.com/office/drawing/2014/main" id="{8EA851E6-5FDC-F29F-4918-2D15B77CE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6585" y="2767318"/>
            <a:ext cx="3328000" cy="1872000"/>
          </a:xfrm>
          <a:prstGeom prst="rect">
            <a:avLst/>
          </a:prstGeom>
        </p:spPr>
      </p:pic>
      <p:grpSp>
        <p:nvGrpSpPr>
          <p:cNvPr id="11" name="Gruppo 10">
            <a:extLst>
              <a:ext uri="{FF2B5EF4-FFF2-40B4-BE49-F238E27FC236}">
                <a16:creationId xmlns:a16="http://schemas.microsoft.com/office/drawing/2014/main" id="{7B1A310C-D3C5-378A-EB44-716540880289}"/>
              </a:ext>
            </a:extLst>
          </p:cNvPr>
          <p:cNvGrpSpPr/>
          <p:nvPr/>
        </p:nvGrpSpPr>
        <p:grpSpPr>
          <a:xfrm>
            <a:off x="3814622" y="1605717"/>
            <a:ext cx="8589862" cy="3646566"/>
            <a:chOff x="3814622" y="1033209"/>
            <a:chExt cx="8589862" cy="3646566"/>
          </a:xfrm>
        </p:grpSpPr>
        <p:sp>
          <p:nvSpPr>
            <p:cNvPr id="8" name="CasellaDiTesto 13">
              <a:extLst>
                <a:ext uri="{FF2B5EF4-FFF2-40B4-BE49-F238E27FC236}">
                  <a16:creationId xmlns:a16="http://schemas.microsoft.com/office/drawing/2014/main" id="{296C5E65-582A-ADAA-E047-A180F57A3206}"/>
                </a:ext>
              </a:extLst>
            </p:cNvPr>
            <p:cNvSpPr txBox="1"/>
            <p:nvPr/>
          </p:nvSpPr>
          <p:spPr>
            <a:xfrm>
              <a:off x="4320000" y="1033209"/>
              <a:ext cx="7328022" cy="1661993"/>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Training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research</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experience</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in a </a:t>
              </a:r>
              <a:r>
                <a:rPr kumimoji="0" lang="it-IT" sz="1800" b="0" i="0"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psychiatry</a:t>
              </a:r>
              <a:r>
                <a:rPr kumimoji="0" lang="it-IT" sz="1800" b="0" i="0" strike="noStrike" kern="1200" cap="none" spc="0" normalizeH="0" baseline="0" noProof="0" dirty="0">
                  <a:ln>
                    <a:noFill/>
                  </a:ln>
                  <a:solidFill>
                    <a:srgbClr val="156082">
                      <a:lumMod val="50000"/>
                    </a:srgbClr>
                  </a:solidFill>
                  <a:effectLst/>
                  <a:uLnTx/>
                  <a:uFillTx/>
                  <a:latin typeface="Aptos" panose="02110004020202020204"/>
                  <a:ea typeface="+mn-ea"/>
                  <a:cs typeface="+mn-cs"/>
                </a:rPr>
                <a:t> and clinical </a:t>
              </a:r>
              <a:r>
                <a:rPr kumimoji="0" lang="it-IT" sz="1800" b="0" i="0"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psychopharmacology</a:t>
              </a:r>
              <a:r>
                <a:rPr kumimoji="0" lang="it-IT" sz="1800" b="0" i="0" u="sng" strike="noStrike" kern="1200" cap="none" spc="0" normalizeH="0" baseline="0" noProof="0" dirty="0">
                  <a:ln>
                    <a:noFill/>
                  </a:ln>
                  <a:solidFill>
                    <a:srgbClr val="156082">
                      <a:lumMod val="50000"/>
                    </a:srgbClr>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research</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group.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The location of the internship </a:t>
              </a:r>
              <a:r>
                <a:rPr kumimoji="0" lang="it-IT" sz="1800" b="0" i="0" u="none" strike="noStrike" kern="1200" cap="none" spc="0" normalizeH="0" baseline="0" noProof="0" dirty="0" err="1">
                  <a:ln>
                    <a:noFill/>
                  </a:ln>
                  <a:solidFill>
                    <a:srgbClr val="156082">
                      <a:lumMod val="50000"/>
                    </a:srgbClr>
                  </a:solidFill>
                  <a:effectLst/>
                  <a:uLnTx/>
                  <a:uFillTx/>
                  <a:latin typeface="Aptos" panose="02110004020202020204"/>
                  <a:ea typeface="+mn-ea"/>
                  <a:cs typeface="+mn-cs"/>
                </a:rPr>
                <a:t>is</a:t>
              </a:r>
              <a:r>
                <a:rPr kumimoji="0" lang="it-IT" sz="1800" b="0" i="0" u="none" strike="noStrike" kern="1200" cap="none" spc="0" normalizeH="0" baseline="0" noProof="0" dirty="0">
                  <a:ln>
                    <a:noFill/>
                  </a:ln>
                  <a:solidFill>
                    <a:srgbClr val="156082">
                      <a:lumMod val="50000"/>
                    </a:srgbClr>
                  </a:solidFill>
                  <a:effectLst/>
                  <a:uLnTx/>
                  <a:uFillTx/>
                  <a:latin typeface="Aptos" panose="02110004020202020204"/>
                  <a:ea typeface="+mn-ea"/>
                  <a:cs typeface="+mn-cs"/>
                </a:rPr>
                <a:t> the San Luigi University Hospital.</a:t>
              </a:r>
            </a:p>
            <a:p>
              <a:pPr algn="ctr"/>
              <a:endParaRPr lang="it-IT" sz="2400" b="1" dirty="0">
                <a:solidFill>
                  <a:schemeClr val="accent1">
                    <a:lumMod val="50000"/>
                  </a:schemeClr>
                </a:solidFill>
              </a:endParaRPr>
            </a:p>
          </p:txBody>
        </p:sp>
        <p:sp>
          <p:nvSpPr>
            <p:cNvPr id="7" name="CasellaDiTesto 6">
              <a:extLst>
                <a:ext uri="{FF2B5EF4-FFF2-40B4-BE49-F238E27FC236}">
                  <a16:creationId xmlns:a16="http://schemas.microsoft.com/office/drawing/2014/main" id="{837746C0-B6AF-C54D-26FF-9F27814160B2}"/>
                </a:ext>
              </a:extLst>
            </p:cNvPr>
            <p:cNvSpPr txBox="1"/>
            <p:nvPr/>
          </p:nvSpPr>
          <p:spPr>
            <a:xfrm>
              <a:off x="4332200" y="3202447"/>
              <a:ext cx="8072284" cy="1477328"/>
            </a:xfrm>
            <a:prstGeom prst="rect">
              <a:avLst/>
            </a:prstGeom>
            <a:noFill/>
          </p:spPr>
          <p:txBody>
            <a:bodyPr wrap="square" rtlCol="0">
              <a:spAutoFit/>
            </a:bodyPr>
            <a:lstStyle/>
            <a:p>
              <a:pPr marL="342900" indent="-342900">
                <a:buFont typeface="Arial" panose="020B0604020202020204" pitchFamily="34" charset="0"/>
                <a:buChar char="•"/>
              </a:pPr>
              <a:r>
                <a:rPr lang="it-IT" dirty="0" err="1">
                  <a:solidFill>
                    <a:schemeClr val="accent1">
                      <a:lumMod val="50000"/>
                    </a:schemeClr>
                  </a:solidFill>
                </a:rPr>
                <a:t>Bipolar</a:t>
              </a:r>
              <a:r>
                <a:rPr lang="it-IT" dirty="0">
                  <a:solidFill>
                    <a:schemeClr val="accent1">
                      <a:lumMod val="50000"/>
                    </a:schemeClr>
                  </a:solidFill>
                </a:rPr>
                <a:t> Disorder: </a:t>
              </a:r>
              <a:r>
                <a:rPr lang="it-IT" dirty="0" err="1">
                  <a:solidFill>
                    <a:schemeClr val="accent1">
                      <a:lumMod val="50000"/>
                    </a:schemeClr>
                  </a:solidFill>
                </a:rPr>
                <a:t>biomarkers</a:t>
              </a:r>
              <a:r>
                <a:rPr lang="it-IT" dirty="0">
                  <a:solidFill>
                    <a:schemeClr val="accent1">
                      <a:lumMod val="50000"/>
                    </a:schemeClr>
                  </a:solidFill>
                </a:rPr>
                <a:t> and </a:t>
              </a:r>
              <a:r>
                <a:rPr lang="it-IT" dirty="0" err="1">
                  <a:solidFill>
                    <a:schemeClr val="accent1">
                      <a:lumMod val="50000"/>
                    </a:schemeClr>
                  </a:solidFill>
                </a:rPr>
                <a:t>treament</a:t>
              </a:r>
              <a:r>
                <a:rPr lang="it-IT" dirty="0">
                  <a:solidFill>
                    <a:schemeClr val="accent1">
                      <a:lumMod val="50000"/>
                    </a:schemeClr>
                  </a:solidFill>
                </a:rPr>
                <a:t> </a:t>
              </a:r>
              <a:r>
                <a:rPr lang="it-IT" dirty="0" err="1">
                  <a:solidFill>
                    <a:schemeClr val="accent1">
                      <a:lumMod val="50000"/>
                    </a:schemeClr>
                  </a:solidFill>
                </a:rPr>
                <a:t>response</a:t>
              </a:r>
              <a:endParaRPr lang="it-IT" dirty="0">
                <a:solidFill>
                  <a:schemeClr val="accent1">
                    <a:lumMod val="50000"/>
                  </a:schemeClr>
                </a:solidFill>
              </a:endParaRPr>
            </a:p>
            <a:p>
              <a:pPr marL="342900" indent="-342900">
                <a:buFont typeface="Arial" panose="020B0604020202020204" pitchFamily="34" charset="0"/>
                <a:buChar char="•"/>
              </a:pPr>
              <a:r>
                <a:rPr lang="it-IT" dirty="0">
                  <a:solidFill>
                    <a:schemeClr val="accent1">
                      <a:lumMod val="50000"/>
                    </a:schemeClr>
                  </a:solidFill>
                </a:rPr>
                <a:t>Treatment </a:t>
              </a:r>
              <a:r>
                <a:rPr lang="it-IT" dirty="0" err="1">
                  <a:solidFill>
                    <a:schemeClr val="accent1">
                      <a:lumMod val="50000"/>
                    </a:schemeClr>
                  </a:solidFill>
                </a:rPr>
                <a:t>Resistant</a:t>
              </a:r>
              <a:r>
                <a:rPr lang="it-IT" dirty="0">
                  <a:solidFill>
                    <a:schemeClr val="accent1">
                      <a:lumMod val="50000"/>
                    </a:schemeClr>
                  </a:solidFill>
                </a:rPr>
                <a:t> </a:t>
              </a:r>
              <a:r>
                <a:rPr lang="it-IT" dirty="0" err="1">
                  <a:solidFill>
                    <a:schemeClr val="accent1">
                      <a:lumMod val="50000"/>
                    </a:schemeClr>
                  </a:solidFill>
                </a:rPr>
                <a:t>Depression</a:t>
              </a:r>
              <a:endParaRPr lang="it-IT" dirty="0">
                <a:solidFill>
                  <a:schemeClr val="accent1">
                    <a:lumMod val="50000"/>
                  </a:schemeClr>
                </a:solidFill>
              </a:endParaRPr>
            </a:p>
            <a:p>
              <a:pPr marL="342900" indent="-342900">
                <a:buFont typeface="Arial" panose="020B0604020202020204" pitchFamily="34" charset="0"/>
                <a:buChar char="•"/>
              </a:pPr>
              <a:r>
                <a:rPr lang="it-IT" dirty="0" err="1">
                  <a:solidFill>
                    <a:schemeClr val="accent1">
                      <a:lumMod val="50000"/>
                    </a:schemeClr>
                  </a:solidFill>
                </a:rPr>
                <a:t>Obsessive</a:t>
              </a:r>
              <a:r>
                <a:rPr lang="it-IT" dirty="0">
                  <a:solidFill>
                    <a:schemeClr val="accent1">
                      <a:lumMod val="50000"/>
                    </a:schemeClr>
                  </a:solidFill>
                </a:rPr>
                <a:t>-Compulsive Disorder and treatment </a:t>
              </a:r>
              <a:r>
                <a:rPr lang="it-IT" dirty="0" err="1">
                  <a:solidFill>
                    <a:schemeClr val="accent1">
                      <a:lumMod val="50000"/>
                    </a:schemeClr>
                  </a:solidFill>
                </a:rPr>
                <a:t>resistance</a:t>
              </a:r>
              <a:endParaRPr lang="it-IT" dirty="0">
                <a:solidFill>
                  <a:schemeClr val="accent1">
                    <a:lumMod val="50000"/>
                  </a:schemeClr>
                </a:solidFill>
              </a:endParaRPr>
            </a:p>
            <a:p>
              <a:pPr marL="342900" indent="-342900">
                <a:buFont typeface="Arial" panose="020B0604020202020204" pitchFamily="34" charset="0"/>
                <a:buChar char="•"/>
              </a:pPr>
              <a:r>
                <a:rPr lang="it-IT" dirty="0">
                  <a:solidFill>
                    <a:schemeClr val="accent1">
                      <a:lumMod val="50000"/>
                    </a:schemeClr>
                  </a:solidFill>
                </a:rPr>
                <a:t>ADHD: </a:t>
              </a:r>
              <a:r>
                <a:rPr lang="it-IT" dirty="0" err="1">
                  <a:solidFill>
                    <a:schemeClr val="accent1">
                      <a:lumMod val="50000"/>
                    </a:schemeClr>
                  </a:solidFill>
                </a:rPr>
                <a:t>diagnosis</a:t>
              </a:r>
              <a:r>
                <a:rPr lang="it-IT" dirty="0">
                  <a:solidFill>
                    <a:schemeClr val="accent1">
                      <a:lumMod val="50000"/>
                    </a:schemeClr>
                  </a:solidFill>
                </a:rPr>
                <a:t> and treatment</a:t>
              </a:r>
            </a:p>
            <a:p>
              <a:pPr marL="342900" indent="-342900" algn="ctr">
                <a:buAutoNum type="arabicPeriod"/>
              </a:pPr>
              <a:endParaRPr lang="it-IT" dirty="0">
                <a:solidFill>
                  <a:srgbClr val="002060"/>
                </a:solidFill>
              </a:endParaRPr>
            </a:p>
          </p:txBody>
        </p:sp>
        <p:sp>
          <p:nvSpPr>
            <p:cNvPr id="10" name="CasellaDiTesto 13">
              <a:extLst>
                <a:ext uri="{FF2B5EF4-FFF2-40B4-BE49-F238E27FC236}">
                  <a16:creationId xmlns:a16="http://schemas.microsoft.com/office/drawing/2014/main" id="{02CBAC93-EC43-5786-9D31-07C8A014F1BB}"/>
                </a:ext>
              </a:extLst>
            </p:cNvPr>
            <p:cNvSpPr txBox="1"/>
            <p:nvPr/>
          </p:nvSpPr>
          <p:spPr>
            <a:xfrm>
              <a:off x="3814622" y="2759383"/>
              <a:ext cx="8100000" cy="540000"/>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grpSp>
    </p:spTree>
    <p:extLst>
      <p:ext uri="{BB962C8B-B14F-4D97-AF65-F5344CB8AC3E}">
        <p14:creationId xmlns:p14="http://schemas.microsoft.com/office/powerpoint/2010/main" val="2303892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7903" y="77137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rgbClr val="FFFFFF"/>
                </a:solidFill>
                <a:latin typeface="+mj-lt"/>
                <a:ea typeface="+mj-ea"/>
                <a:cs typeface="+mj-cs"/>
              </a:rPr>
              <a:t>Functional Neuroimaging</a:t>
            </a: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1200329"/>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rPr>
              <a:t>Professor: </a:t>
            </a:r>
            <a:r>
              <a:rPr lang="it-IT" sz="1800" b="1" cap="none" spc="0" dirty="0">
                <a:solidFill>
                  <a:schemeClr val="accent1">
                    <a:lumMod val="50000"/>
                  </a:schemeClr>
                </a:solidFill>
                <a:latin typeface="Aptos"/>
              </a:rPr>
              <a:t>Franco Cauda</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franco.cauda@unito.it</a:t>
            </a:r>
            <a:endParaRPr lang="it-IT" b="0" i="0" dirty="0">
              <a:solidFill>
                <a:schemeClr val="accent1">
                  <a:lumMod val="50000"/>
                </a:schemeClr>
              </a:solidFill>
              <a:effectLst/>
            </a:endParaRPr>
          </a:p>
          <a:p>
            <a:pPr lvl="0">
              <a:lnSpc>
                <a:spcPct val="100000"/>
              </a:lnSpc>
              <a:spcBef>
                <a:spcPts val="0"/>
              </a:spcBef>
            </a:pPr>
            <a:r>
              <a:rPr lang="it-IT" sz="1800" b="0" cap="none" spc="0" dirty="0">
                <a:solidFill>
                  <a:schemeClr val="accent1">
                    <a:lumMod val="50000"/>
                  </a:schemeClr>
                </a:solidFill>
                <a:latin typeface="Aptos"/>
              </a:rPr>
              <a:t>SSD: M-Psi/02</a:t>
            </a:r>
          </a:p>
          <a:p>
            <a:pPr lvl="0">
              <a:lnSpc>
                <a:spcPct val="100000"/>
              </a:lnSpc>
              <a:spcBef>
                <a:spcPts val="0"/>
              </a:spcBef>
            </a:pPr>
            <a:endParaRPr lang="it-IT" sz="1800" b="0" cap="none" spc="0" dirty="0">
              <a:solidFill>
                <a:schemeClr val="accent1">
                  <a:lumMod val="50000"/>
                </a:schemeClr>
              </a:solidFill>
            </a:endParaRPr>
          </a:p>
        </p:txBody>
      </p:sp>
    </p:spTree>
    <p:extLst>
      <p:ext uri="{BB962C8B-B14F-4D97-AF65-F5344CB8AC3E}">
        <p14:creationId xmlns:p14="http://schemas.microsoft.com/office/powerpoint/2010/main" val="2443086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pic>
        <p:nvPicPr>
          <p:cNvPr id="10" name="Immagine 9">
            <a:extLst>
              <a:ext uri="{FF2B5EF4-FFF2-40B4-BE49-F238E27FC236}">
                <a16:creationId xmlns:a16="http://schemas.microsoft.com/office/drawing/2014/main" id="{A2C4B0E5-E2B5-14DD-1CF1-2626AB8FEB20}"/>
              </a:ext>
            </a:extLst>
          </p:cNvPr>
          <p:cNvPicPr>
            <a:picLocks noChangeAspect="1"/>
          </p:cNvPicPr>
          <p:nvPr/>
        </p:nvPicPr>
        <p:blipFill>
          <a:blip r:embed="rId5">
            <a:alphaModFix amt="88000"/>
            <a:extLst>
              <a:ext uri="{28A0092B-C50C-407E-A947-70E740481C1C}">
                <a14:useLocalDpi xmlns:a14="http://schemas.microsoft.com/office/drawing/2010/main" val="0"/>
              </a:ext>
            </a:extLst>
          </a:blip>
          <a:stretch>
            <a:fillRect/>
          </a:stretch>
        </p:blipFill>
        <p:spPr>
          <a:xfrm>
            <a:off x="740230" y="2695202"/>
            <a:ext cx="2556001" cy="1800000"/>
          </a:xfrm>
          <a:prstGeom prst="rect">
            <a:avLst/>
          </a:prstGeom>
          <a:effectLst>
            <a:reflection blurRad="6350" stA="50000" endA="300" endPos="90000" dir="5400000" sy="-100000" algn="bl" rotWithShape="0"/>
          </a:effectLst>
        </p:spPr>
      </p:pic>
      <p:grpSp>
        <p:nvGrpSpPr>
          <p:cNvPr id="2" name="Gruppo 1">
            <a:extLst>
              <a:ext uri="{FF2B5EF4-FFF2-40B4-BE49-F238E27FC236}">
                <a16:creationId xmlns:a16="http://schemas.microsoft.com/office/drawing/2014/main" id="{B1A7C38E-D9EA-CFAA-1442-A8A72D1564E1}"/>
              </a:ext>
            </a:extLst>
          </p:cNvPr>
          <p:cNvGrpSpPr/>
          <p:nvPr/>
        </p:nvGrpSpPr>
        <p:grpSpPr>
          <a:xfrm>
            <a:off x="4242016" y="1468702"/>
            <a:ext cx="7831620" cy="3920596"/>
            <a:chOff x="4242016" y="1033209"/>
            <a:chExt cx="7831620" cy="3920596"/>
          </a:xfrm>
        </p:grpSpPr>
        <p:sp>
          <p:nvSpPr>
            <p:cNvPr id="8" name="CasellaDiTesto 13">
              <a:extLst>
                <a:ext uri="{FF2B5EF4-FFF2-40B4-BE49-F238E27FC236}">
                  <a16:creationId xmlns:a16="http://schemas.microsoft.com/office/drawing/2014/main" id="{296C5E65-582A-ADAA-E047-A180F57A3206}"/>
                </a:ext>
              </a:extLst>
            </p:cNvPr>
            <p:cNvSpPr txBox="1"/>
            <p:nvPr/>
          </p:nvSpPr>
          <p:spPr>
            <a:xfrm>
              <a:off x="4320000" y="1033209"/>
              <a:ext cx="7328022" cy="830997"/>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a:p>
              <a:pPr algn="ctr"/>
              <a:endParaRPr lang="it-IT" sz="2400" b="1" dirty="0">
                <a:solidFill>
                  <a:schemeClr val="accent1">
                    <a:lumMod val="50000"/>
                  </a:schemeClr>
                </a:solidFill>
              </a:endParaRPr>
            </a:p>
          </p:txBody>
        </p:sp>
        <p:sp>
          <p:nvSpPr>
            <p:cNvPr id="13" name="CasellaDiTesto 12">
              <a:extLst>
                <a:ext uri="{FF2B5EF4-FFF2-40B4-BE49-F238E27FC236}">
                  <a16:creationId xmlns:a16="http://schemas.microsoft.com/office/drawing/2014/main" id="{A47316A7-2835-F8EA-BF7C-0B810B5EF8D4}"/>
                </a:ext>
              </a:extLst>
            </p:cNvPr>
            <p:cNvSpPr txBox="1"/>
            <p:nvPr/>
          </p:nvSpPr>
          <p:spPr>
            <a:xfrm>
              <a:off x="4242016" y="1537485"/>
              <a:ext cx="783162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The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Functional</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Neuroimaging internship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offers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biotechnology</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students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practical</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experience</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in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advanced</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brain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research</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techniques.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The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main</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objectives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are to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understand</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functional</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MRI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fMRI</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and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connectivity</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analyses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develop</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skills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using</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tools and software for neuroimaging data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collection</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and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analysis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and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learn</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to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process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and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interpret</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neuroimaging data,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including</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voxel-</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based</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meta-</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analyses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Students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will</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also</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explore</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the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applications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of neuroimaging in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diagnosing</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neurological</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disorders and collaborate with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neuroscientists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and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specialists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The internship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will</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take place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at</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the CCS-</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fMRI</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 lab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located</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at</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Koelliker Hospital,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established</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in 2004 with over 100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published</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papers.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This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internship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equips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students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with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essential</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skills for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contributions</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 to </a:t>
              </a:r>
              <a:r>
                <a:rPr kumimoji="0" lang="it-IT" sz="1800" b="0" i="0" u="none" strike="noStrike" kern="1200" cap="none" spc="0" normalizeH="0" baseline="0" noProof="0" dirty="0" err="1">
                  <a:ln>
                    <a:noFill/>
                  </a:ln>
                  <a:solidFill>
                    <a:srgbClr val="002060"/>
                  </a:solidFill>
                  <a:effectLst/>
                  <a:uLnTx/>
                  <a:uFillTx/>
                  <a:latin typeface="Aptos" panose="02110004020202020204"/>
                  <a:ea typeface="+mn-ea"/>
                  <a:cs typeface="+mn-cs"/>
                </a:rPr>
                <a:t>neuroscience</a:t>
              </a:r>
              <a:r>
                <a:rPr kumimoji="0" lang="it-IT" sz="1800" b="0" i="0" u="none" strike="noStrike" kern="1200" cap="none" spc="0" normalizeH="0" baseline="0" noProof="0" dirty="0">
                  <a:ln>
                    <a:noFill/>
                  </a:ln>
                  <a:solidFill>
                    <a:srgbClr val="002060"/>
                  </a:solidFill>
                  <a:effectLst/>
                  <a:uLnTx/>
                  <a:uFillTx/>
                  <a:latin typeface="Aptos" panose="02110004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2060"/>
                  </a:solidFill>
                  <a:effectLst/>
                  <a:uLnTx/>
                  <a:uFillTx/>
                  <a:latin typeface="Aptos" panose="02110004020202020204"/>
                  <a:ea typeface="+mn-ea"/>
                  <a:cs typeface="+mn-cs"/>
                </a:rPr>
                <a:t>https://www.osp-koelliker.it/ricerca-</a:t>
              </a:r>
              <a:r>
                <a:rPr kumimoji="0" lang="it-IT" sz="1800" b="0" i="1" u="none" strike="noStrike" kern="1200" cap="none" spc="0" normalizeH="0" baseline="0" noProof="0" dirty="0" err="1">
                  <a:ln>
                    <a:noFill/>
                  </a:ln>
                  <a:solidFill>
                    <a:srgbClr val="002060"/>
                  </a:solidFill>
                  <a:effectLst/>
                  <a:uLnTx/>
                  <a:uFillTx/>
                  <a:latin typeface="Aptos" panose="02110004020202020204"/>
                  <a:ea typeface="+mn-ea"/>
                  <a:cs typeface="+mn-cs"/>
                </a:rPr>
                <a:t>koelliker</a:t>
              </a:r>
              <a:r>
                <a:rPr kumimoji="0" lang="it-IT" sz="1800" b="0" i="1" u="none" strike="noStrike" kern="1200" cap="none" spc="0" normalizeH="0" baseline="0" noProof="0" dirty="0">
                  <a:ln>
                    <a:noFill/>
                  </a:ln>
                  <a:solidFill>
                    <a:srgbClr val="002060"/>
                  </a:solidFill>
                  <a:effectLst/>
                  <a:uLnTx/>
                  <a:uFillTx/>
                  <a:latin typeface="Aptos" panose="02110004020202020204"/>
                  <a:ea typeface="+mn-ea"/>
                  <a:cs typeface="+mn-cs"/>
                </a:rPr>
                <a:t>/introduzione.</a:t>
              </a:r>
            </a:p>
          </p:txBody>
        </p:sp>
      </p:grpSp>
    </p:spTree>
    <p:extLst>
      <p:ext uri="{BB962C8B-B14F-4D97-AF65-F5344CB8AC3E}">
        <p14:creationId xmlns:p14="http://schemas.microsoft.com/office/powerpoint/2010/main" val="1705324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pic>
        <p:nvPicPr>
          <p:cNvPr id="10" name="Immagine 9">
            <a:extLst>
              <a:ext uri="{FF2B5EF4-FFF2-40B4-BE49-F238E27FC236}">
                <a16:creationId xmlns:a16="http://schemas.microsoft.com/office/drawing/2014/main" id="{A2C4B0E5-E2B5-14DD-1CF1-2626AB8FEB20}"/>
              </a:ext>
            </a:extLst>
          </p:cNvPr>
          <p:cNvPicPr>
            <a:picLocks noChangeAspect="1"/>
          </p:cNvPicPr>
          <p:nvPr/>
        </p:nvPicPr>
        <p:blipFill>
          <a:blip r:embed="rId6">
            <a:alphaModFix amt="88000"/>
            <a:extLst>
              <a:ext uri="{28A0092B-C50C-407E-A947-70E740481C1C}">
                <a14:useLocalDpi xmlns:a14="http://schemas.microsoft.com/office/drawing/2010/main" val="0"/>
              </a:ext>
            </a:extLst>
          </a:blip>
          <a:stretch>
            <a:fillRect/>
          </a:stretch>
        </p:blipFill>
        <p:spPr>
          <a:xfrm>
            <a:off x="740230" y="2695202"/>
            <a:ext cx="2556001" cy="1800000"/>
          </a:xfrm>
          <a:prstGeom prst="rect">
            <a:avLst/>
          </a:prstGeom>
          <a:effectLst>
            <a:reflection blurRad="6350" stA="50000" endA="300" endPos="90000" dir="5400000" sy="-100000" algn="bl" rotWithShape="0"/>
          </a:effectLst>
        </p:spPr>
      </p:pic>
      <p:pic>
        <p:nvPicPr>
          <p:cNvPr id="2" name="Immagine 1">
            <a:extLst>
              <a:ext uri="{FF2B5EF4-FFF2-40B4-BE49-F238E27FC236}">
                <a16:creationId xmlns:a16="http://schemas.microsoft.com/office/drawing/2014/main" id="{4D9A8055-4528-0C7B-881C-4CD6DA73C9A7}"/>
              </a:ext>
            </a:extLst>
          </p:cNvPr>
          <p:cNvPicPr>
            <a:picLocks noChangeAspect="1"/>
          </p:cNvPicPr>
          <p:nvPr/>
        </p:nvPicPr>
        <p:blipFill>
          <a:blip r:embed="rId7"/>
          <a:stretch>
            <a:fillRect/>
          </a:stretch>
        </p:blipFill>
        <p:spPr>
          <a:xfrm>
            <a:off x="3890766" y="551963"/>
            <a:ext cx="8071804" cy="646232"/>
          </a:xfrm>
          <a:prstGeom prst="rect">
            <a:avLst/>
          </a:prstGeom>
        </p:spPr>
      </p:pic>
      <p:sp>
        <p:nvSpPr>
          <p:cNvPr id="3" name="CasellaDiTesto 2">
            <a:extLst>
              <a:ext uri="{FF2B5EF4-FFF2-40B4-BE49-F238E27FC236}">
                <a16:creationId xmlns:a16="http://schemas.microsoft.com/office/drawing/2014/main" id="{7CC65E15-89EA-9AFE-6013-54466B9D8A5F}"/>
              </a:ext>
            </a:extLst>
          </p:cNvPr>
          <p:cNvSpPr txBox="1"/>
          <p:nvPr/>
        </p:nvSpPr>
        <p:spPr>
          <a:xfrm>
            <a:off x="4320000" y="825213"/>
            <a:ext cx="7563595" cy="5539978"/>
          </a:xfrm>
          <a:prstGeom prst="rect">
            <a:avLst/>
          </a:prstGeom>
          <a:noFill/>
        </p:spPr>
        <p:txBody>
          <a:bodyPr wrap="square">
            <a:spAutoFit/>
          </a:bodyPr>
          <a:lstStyle/>
          <a:p>
            <a:endParaRPr lang="en-US" sz="1600" dirty="0">
              <a:solidFill>
                <a:schemeClr val="accent1">
                  <a:lumMod val="50000"/>
                </a:schemeClr>
              </a:solidFill>
            </a:endParaRPr>
          </a:p>
          <a:p>
            <a:pPr marL="285750" indent="-285750">
              <a:buFont typeface="Arial" panose="020B0604020202020204" pitchFamily="34" charset="0"/>
              <a:buChar char="•"/>
            </a:pPr>
            <a:r>
              <a:rPr lang="en-US" sz="1600" dirty="0">
                <a:solidFill>
                  <a:schemeClr val="accent1">
                    <a:lumMod val="50000"/>
                  </a:schemeClr>
                </a:solidFill>
              </a:rPr>
              <a:t> **Brain Connectivity**: Exploring the neural networks and pathways that connect different brain regions and understanding their role in various cognitive functions and disorders.</a:t>
            </a:r>
          </a:p>
          <a:p>
            <a:pPr marL="285750" indent="-285750">
              <a:buFont typeface="Arial" panose="020B0604020202020204" pitchFamily="34" charset="0"/>
              <a:buChar char="•"/>
            </a:pPr>
            <a:r>
              <a:rPr lang="en-US" sz="1600" dirty="0">
                <a:solidFill>
                  <a:schemeClr val="accent1">
                    <a:lumMod val="50000"/>
                  </a:schemeClr>
                </a:solidFill>
              </a:rPr>
              <a:t>**Voxel-based Meta-Analysis**: Conducting comprehensive analyses of neuroimaging data to identify consistent patterns of brain activity and structural changes across multiple studies.</a:t>
            </a:r>
          </a:p>
          <a:p>
            <a:pPr marL="285750" indent="-285750">
              <a:buFont typeface="Arial" panose="020B0604020202020204" pitchFamily="34" charset="0"/>
              <a:buChar char="•"/>
            </a:pPr>
            <a:r>
              <a:rPr lang="en-US" sz="1600" dirty="0">
                <a:solidFill>
                  <a:schemeClr val="accent1">
                    <a:lumMod val="50000"/>
                  </a:schemeClr>
                </a:solidFill>
              </a:rPr>
              <a:t>**Propagation of Brain Damage**: Investigating how brain damage spreads through neural networks over time, focusing on mechanisms and potential interventions.</a:t>
            </a:r>
          </a:p>
          <a:p>
            <a:pPr marL="285750" indent="-285750">
              <a:buFont typeface="Arial" panose="020B0604020202020204" pitchFamily="34" charset="0"/>
              <a:buChar char="•"/>
            </a:pPr>
            <a:r>
              <a:rPr lang="en-US" sz="1600" dirty="0">
                <a:solidFill>
                  <a:schemeClr val="accent1">
                    <a:lumMod val="50000"/>
                  </a:schemeClr>
                </a:solidFill>
              </a:rPr>
              <a:t>**Innovative Approaches to Dementia and Psychiatric Disorders**: Developing and testing new methods for studying and treating dementia and psychiatric diseases, including novel diagnostic tools and therapeutic strategies.</a:t>
            </a:r>
          </a:p>
          <a:p>
            <a:pPr marL="285750" indent="-285750">
              <a:buFont typeface="Arial" panose="020B0604020202020204" pitchFamily="34" charset="0"/>
              <a:buChar char="•"/>
            </a:pPr>
            <a:r>
              <a:rPr lang="en-US" sz="1600" dirty="0">
                <a:solidFill>
                  <a:schemeClr val="accent1">
                    <a:lumMod val="50000"/>
                  </a:schemeClr>
                </a:solidFill>
              </a:rPr>
              <a:t>**Study of Brain Damage Selectivity**: Examining why certain brain regions are more vulnerable to damage and how this selectivity influences disease progression and recovery.</a:t>
            </a:r>
          </a:p>
          <a:p>
            <a:pPr marL="285750" indent="-285750">
              <a:buFont typeface="Arial" panose="020B0604020202020204" pitchFamily="34" charset="0"/>
              <a:buChar char="•"/>
            </a:pPr>
            <a:r>
              <a:rPr lang="en-US" sz="1600" dirty="0">
                <a:solidFill>
                  <a:schemeClr val="accent1">
                    <a:lumMod val="50000"/>
                  </a:schemeClr>
                </a:solidFill>
              </a:rPr>
              <a:t>-**</a:t>
            </a:r>
            <a:r>
              <a:rPr lang="en-US" sz="1600" dirty="0" err="1">
                <a:solidFill>
                  <a:schemeClr val="accent1">
                    <a:lumMod val="50000"/>
                  </a:schemeClr>
                </a:solidFill>
              </a:rPr>
              <a:t>Connectivist</a:t>
            </a:r>
            <a:r>
              <a:rPr lang="en-US" sz="1600" dirty="0">
                <a:solidFill>
                  <a:schemeClr val="accent1">
                    <a:lumMod val="50000"/>
                  </a:schemeClr>
                </a:solidFill>
              </a:rPr>
              <a:t> Approaches to Consciousness**: Analyzing the role of brain connectivity in the emergence and maintenance of consciousness, employing advanced imaging and theoretical models.</a:t>
            </a:r>
          </a:p>
          <a:p>
            <a:pPr marL="285750" indent="-285750">
              <a:buFont typeface="Arial" panose="020B0604020202020204" pitchFamily="34" charset="0"/>
              <a:buChar char="•"/>
            </a:pPr>
            <a:r>
              <a:rPr lang="en-US" sz="1600" dirty="0">
                <a:solidFill>
                  <a:schemeClr val="accent1">
                    <a:lumMod val="50000"/>
                  </a:schemeClr>
                </a:solidFill>
              </a:rPr>
              <a:t>**Multisensory Brain Stimulation**: Exploring techniques for stimulating the brain using multiple sensory modalities (e.g., visual, auditory, tactile) to enhance cognitive function and treat neurological disorders</a:t>
            </a:r>
            <a:r>
              <a:rPr lang="en-US" dirty="0">
                <a:solidFill>
                  <a:schemeClr val="accent1">
                    <a:lumMod val="50000"/>
                  </a:schemeClr>
                </a:solidFill>
              </a:rPr>
              <a:t>.</a:t>
            </a:r>
          </a:p>
        </p:txBody>
      </p:sp>
    </p:spTree>
    <p:extLst>
      <p:ext uri="{BB962C8B-B14F-4D97-AF65-F5344CB8AC3E}">
        <p14:creationId xmlns:p14="http://schemas.microsoft.com/office/powerpoint/2010/main" val="281202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74196" y="789779"/>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r>
              <a:rPr lang="en-US" sz="4000" dirty="0">
                <a:solidFill>
                  <a:srgbClr val="FFFFFF"/>
                </a:solidFill>
                <a:latin typeface="+mj-lt"/>
                <a:ea typeface="+mj-ea"/>
                <a:cs typeface="+mj-cs"/>
              </a:rPr>
              <a:t> </a:t>
            </a:r>
          </a:p>
          <a:p>
            <a:pPr algn="r">
              <a:lnSpc>
                <a:spcPct val="90000"/>
              </a:lnSpc>
              <a:spcBef>
                <a:spcPct val="0"/>
              </a:spcBef>
              <a:spcAft>
                <a:spcPts val="600"/>
              </a:spcAft>
            </a:pPr>
            <a:r>
              <a:rPr lang="en-US" sz="4000" dirty="0">
                <a:solidFill>
                  <a:srgbClr val="FFFFFF"/>
                </a:solidFill>
                <a:latin typeface="+mj-lt"/>
                <a:ea typeface="+mj-ea"/>
                <a:cs typeface="+mj-cs"/>
              </a:rPr>
              <a:t>Social Neuroscience </a:t>
            </a:r>
            <a:endParaRPr lang="en-US" sz="4000" b="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923330"/>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latin typeface="Aptos"/>
              </a:rPr>
              <a:t>Professor: </a:t>
            </a:r>
            <a:r>
              <a:rPr lang="it-IT" sz="1800" b="1" cap="none" spc="0" dirty="0">
                <a:solidFill>
                  <a:schemeClr val="accent1">
                    <a:lumMod val="50000"/>
                  </a:schemeClr>
                </a:solidFill>
                <a:latin typeface="Aptos"/>
              </a:rPr>
              <a:t>Olga Dal Monte</a:t>
            </a:r>
          </a:p>
          <a:p>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olga.</a:t>
            </a:r>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dalmonte</a:t>
            </a:r>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a:t>
            </a:r>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unito</a:t>
            </a:r>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.it</a:t>
            </a:r>
            <a:endParaRPr lang="it-IT" b="0" i="0" dirty="0">
              <a:solidFill>
                <a:schemeClr val="accent1">
                  <a:lumMod val="50000"/>
                </a:schemeClr>
              </a:solidFill>
              <a:effectLst/>
              <a:latin typeface="Titillium Web" panose="00000500000000000000" pitchFamily="2" charset="0"/>
            </a:endParaRPr>
          </a:p>
          <a:p>
            <a:pPr lvl="0">
              <a:lnSpc>
                <a:spcPct val="100000"/>
              </a:lnSpc>
              <a:spcBef>
                <a:spcPts val="0"/>
              </a:spcBef>
            </a:pPr>
            <a:r>
              <a:rPr lang="it-IT" sz="1800" b="0" cap="none" spc="0" dirty="0">
                <a:solidFill>
                  <a:schemeClr val="accent1">
                    <a:lumMod val="50000"/>
                  </a:schemeClr>
                </a:solidFill>
                <a:latin typeface="Aptos"/>
              </a:rPr>
              <a:t>SSD: MPSI-02 / BIO-09</a:t>
            </a:r>
          </a:p>
        </p:txBody>
      </p:sp>
    </p:spTree>
    <p:extLst>
      <p:ext uri="{BB962C8B-B14F-4D97-AF65-F5344CB8AC3E}">
        <p14:creationId xmlns:p14="http://schemas.microsoft.com/office/powerpoint/2010/main" val="3961026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4" name="Gruppo 10">
            <a:extLst>
              <a:ext uri="{FF2B5EF4-FFF2-40B4-BE49-F238E27FC236}">
                <a16:creationId xmlns:a16="http://schemas.microsoft.com/office/drawing/2014/main" id="{38861963-0B59-68AF-F96D-19F1D1096266}"/>
              </a:ext>
            </a:extLst>
          </p:cNvPr>
          <p:cNvGrpSpPr>
            <a:grpSpLocks/>
          </p:cNvGrpSpPr>
          <p:nvPr/>
        </p:nvGrpSpPr>
        <p:grpSpPr bwMode="auto">
          <a:xfrm>
            <a:off x="3814622" y="1354570"/>
            <a:ext cx="8677554" cy="5024718"/>
            <a:chOff x="2364039" y="1306885"/>
            <a:chExt cx="8677587" cy="5025087"/>
          </a:xfrm>
        </p:grpSpPr>
        <p:sp>
          <p:nvSpPr>
            <p:cNvPr id="5" name="Rettangolo 4">
              <a:extLst>
                <a:ext uri="{FF2B5EF4-FFF2-40B4-BE49-F238E27FC236}">
                  <a16:creationId xmlns:a16="http://schemas.microsoft.com/office/drawing/2014/main" id="{2830FF4A-182E-2B48-4204-451E8073B842}"/>
                </a:ext>
              </a:extLst>
            </p:cNvPr>
            <p:cNvSpPr/>
            <p:nvPr/>
          </p:nvSpPr>
          <p:spPr>
            <a:xfrm>
              <a:off x="2364039" y="1306885"/>
              <a:ext cx="8564594" cy="107164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it-IT" dirty="0">
                <a:solidFill>
                  <a:schemeClr val="accent1">
                    <a:lumMod val="50000"/>
                  </a:schemeClr>
                </a:solidFill>
              </a:endParaRPr>
            </a:p>
          </p:txBody>
        </p:sp>
        <p:sp>
          <p:nvSpPr>
            <p:cNvPr id="6" name="CasellaDiTesto 12">
              <a:extLst>
                <a:ext uri="{FF2B5EF4-FFF2-40B4-BE49-F238E27FC236}">
                  <a16:creationId xmlns:a16="http://schemas.microsoft.com/office/drawing/2014/main" id="{26CBB8BC-A6EC-6012-1780-14D0F3E2D951}"/>
                </a:ext>
              </a:extLst>
            </p:cNvPr>
            <p:cNvSpPr txBox="1">
              <a:spLocks noChangeArrowheads="1"/>
            </p:cNvSpPr>
            <p:nvPr/>
          </p:nvSpPr>
          <p:spPr bwMode="auto">
            <a:xfrm>
              <a:off x="2477729" y="3195484"/>
              <a:ext cx="8563897" cy="3136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endParaRPr lang="it-IT" altLang="it-IT"/>
            </a:p>
          </p:txBody>
        </p:sp>
      </p:grpSp>
      <p:sp>
        <p:nvSpPr>
          <p:cNvPr id="8" name="CasellaDiTesto 13">
            <a:extLst>
              <a:ext uri="{FF2B5EF4-FFF2-40B4-BE49-F238E27FC236}">
                <a16:creationId xmlns:a16="http://schemas.microsoft.com/office/drawing/2014/main" id="{296C5E65-582A-ADAA-E047-A180F57A3206}"/>
              </a:ext>
            </a:extLst>
          </p:cNvPr>
          <p:cNvSpPr txBox="1"/>
          <p:nvPr/>
        </p:nvSpPr>
        <p:spPr>
          <a:xfrm>
            <a:off x="4442876" y="429551"/>
            <a:ext cx="7328022" cy="830997"/>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a:p>
            <a:pPr algn="ctr"/>
            <a:endParaRPr lang="it-IT" sz="2400" b="1" dirty="0">
              <a:solidFill>
                <a:schemeClr val="accent1">
                  <a:lumMod val="50000"/>
                </a:schemeClr>
              </a:solidFill>
            </a:endParaRPr>
          </a:p>
        </p:txBody>
      </p:sp>
      <p:sp>
        <p:nvSpPr>
          <p:cNvPr id="2" name="Rettangolo 1">
            <a:extLst>
              <a:ext uri="{FF2B5EF4-FFF2-40B4-BE49-F238E27FC236}">
                <a16:creationId xmlns:a16="http://schemas.microsoft.com/office/drawing/2014/main" id="{A2287D30-6B85-1A1A-88D3-58F229133DDD}"/>
              </a:ext>
            </a:extLst>
          </p:cNvPr>
          <p:cNvSpPr/>
          <p:nvPr/>
        </p:nvSpPr>
        <p:spPr>
          <a:xfrm>
            <a:off x="4320000" y="1062029"/>
            <a:ext cx="7573774" cy="2946223"/>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dirty="0">
                <a:solidFill>
                  <a:srgbClr val="002060"/>
                </a:solidFill>
              </a:rPr>
              <a:t>The </a:t>
            </a:r>
            <a:r>
              <a:rPr lang="it-IT" dirty="0" err="1">
                <a:solidFill>
                  <a:srgbClr val="002060"/>
                </a:solidFill>
              </a:rPr>
              <a:t>internship’s</a:t>
            </a:r>
            <a:r>
              <a:rPr lang="it-IT" dirty="0">
                <a:solidFill>
                  <a:srgbClr val="002060"/>
                </a:solidFill>
              </a:rPr>
              <a:t> activities </a:t>
            </a:r>
            <a:r>
              <a:rPr lang="it-IT" dirty="0" err="1">
                <a:solidFill>
                  <a:srgbClr val="002060"/>
                </a:solidFill>
              </a:rPr>
              <a:t>will</a:t>
            </a:r>
            <a:r>
              <a:rPr lang="it-IT" dirty="0">
                <a:solidFill>
                  <a:srgbClr val="002060"/>
                </a:solidFill>
              </a:rPr>
              <a:t> focus on </a:t>
            </a:r>
            <a:r>
              <a:rPr lang="it-IT" dirty="0" err="1">
                <a:solidFill>
                  <a:srgbClr val="002060"/>
                </a:solidFill>
              </a:rPr>
              <a:t>understanding</a:t>
            </a:r>
            <a:r>
              <a:rPr lang="it-IT" dirty="0">
                <a:solidFill>
                  <a:srgbClr val="002060"/>
                </a:solidFill>
              </a:rPr>
              <a:t> the </a:t>
            </a:r>
            <a:r>
              <a:rPr lang="it-IT" dirty="0" err="1">
                <a:solidFill>
                  <a:srgbClr val="002060"/>
                </a:solidFill>
              </a:rPr>
              <a:t>neurophysiological</a:t>
            </a:r>
            <a:r>
              <a:rPr lang="it-IT" dirty="0">
                <a:solidFill>
                  <a:srgbClr val="002060"/>
                </a:solidFill>
              </a:rPr>
              <a:t> </a:t>
            </a:r>
            <a:r>
              <a:rPr lang="it-IT" dirty="0" err="1">
                <a:solidFill>
                  <a:srgbClr val="002060"/>
                </a:solidFill>
              </a:rPr>
              <a:t>substrates</a:t>
            </a:r>
            <a:r>
              <a:rPr lang="it-IT" dirty="0">
                <a:solidFill>
                  <a:srgbClr val="002060"/>
                </a:solidFill>
              </a:rPr>
              <a:t> </a:t>
            </a:r>
            <a:r>
              <a:rPr lang="it-IT" dirty="0" err="1">
                <a:solidFill>
                  <a:srgbClr val="002060"/>
                </a:solidFill>
              </a:rPr>
              <a:t>involved</a:t>
            </a:r>
            <a:r>
              <a:rPr lang="it-IT" dirty="0">
                <a:solidFill>
                  <a:srgbClr val="002060"/>
                </a:solidFill>
              </a:rPr>
              <a:t> in </a:t>
            </a:r>
            <a:r>
              <a:rPr lang="it-IT" dirty="0" err="1">
                <a:solidFill>
                  <a:srgbClr val="002060"/>
                </a:solidFill>
              </a:rPr>
              <a:t>complex</a:t>
            </a:r>
            <a:r>
              <a:rPr lang="it-IT" dirty="0">
                <a:solidFill>
                  <a:srgbClr val="002060"/>
                </a:solidFill>
              </a:rPr>
              <a:t> social </a:t>
            </a:r>
            <a:r>
              <a:rPr lang="it-IT" dirty="0" err="1">
                <a:solidFill>
                  <a:srgbClr val="002060"/>
                </a:solidFill>
              </a:rPr>
              <a:t>behaviors</a:t>
            </a:r>
            <a:r>
              <a:rPr lang="it-IT" dirty="0">
                <a:solidFill>
                  <a:srgbClr val="002060"/>
                </a:solidFill>
              </a:rPr>
              <a:t>. </a:t>
            </a:r>
            <a:r>
              <a:rPr lang="it-IT" dirty="0" err="1">
                <a:solidFill>
                  <a:srgbClr val="002060"/>
                </a:solidFill>
              </a:rPr>
              <a:t>We</a:t>
            </a:r>
            <a:r>
              <a:rPr lang="it-IT" dirty="0">
                <a:solidFill>
                  <a:srgbClr val="002060"/>
                </a:solidFill>
              </a:rPr>
              <a:t> </a:t>
            </a:r>
            <a:r>
              <a:rPr lang="it-IT" dirty="0" err="1">
                <a:solidFill>
                  <a:srgbClr val="002060"/>
                </a:solidFill>
              </a:rPr>
              <a:t>address</a:t>
            </a:r>
            <a:r>
              <a:rPr lang="it-IT" dirty="0">
                <a:solidFill>
                  <a:srgbClr val="002060"/>
                </a:solidFill>
              </a:rPr>
              <a:t> </a:t>
            </a:r>
            <a:r>
              <a:rPr lang="it-IT" dirty="0" err="1">
                <a:solidFill>
                  <a:srgbClr val="002060"/>
                </a:solidFill>
              </a:rPr>
              <a:t>these</a:t>
            </a:r>
            <a:r>
              <a:rPr lang="it-IT" dirty="0">
                <a:solidFill>
                  <a:srgbClr val="002060"/>
                </a:solidFill>
              </a:rPr>
              <a:t> </a:t>
            </a:r>
            <a:r>
              <a:rPr lang="it-IT" dirty="0" err="1">
                <a:solidFill>
                  <a:srgbClr val="002060"/>
                </a:solidFill>
              </a:rPr>
              <a:t>questions</a:t>
            </a:r>
            <a:r>
              <a:rPr lang="it-IT" dirty="0">
                <a:solidFill>
                  <a:srgbClr val="002060"/>
                </a:solidFill>
              </a:rPr>
              <a:t> </a:t>
            </a:r>
            <a:r>
              <a:rPr lang="it-IT" dirty="0" err="1">
                <a:solidFill>
                  <a:srgbClr val="002060"/>
                </a:solidFill>
              </a:rPr>
              <a:t>utilizing</a:t>
            </a:r>
            <a:r>
              <a:rPr lang="it-IT" dirty="0">
                <a:solidFill>
                  <a:srgbClr val="002060"/>
                </a:solidFill>
              </a:rPr>
              <a:t> </a:t>
            </a:r>
            <a:r>
              <a:rPr lang="it-IT" dirty="0" err="1">
                <a:solidFill>
                  <a:srgbClr val="002060"/>
                </a:solidFill>
              </a:rPr>
              <a:t>interdisciplinary</a:t>
            </a:r>
            <a:r>
              <a:rPr lang="it-IT" dirty="0">
                <a:solidFill>
                  <a:srgbClr val="002060"/>
                </a:solidFill>
              </a:rPr>
              <a:t> </a:t>
            </a:r>
            <a:r>
              <a:rPr lang="it-IT" dirty="0" err="1">
                <a:solidFill>
                  <a:srgbClr val="002060"/>
                </a:solidFill>
              </a:rPr>
              <a:t>theoretical</a:t>
            </a:r>
            <a:r>
              <a:rPr lang="it-IT" dirty="0">
                <a:solidFill>
                  <a:srgbClr val="002060"/>
                </a:solidFill>
              </a:rPr>
              <a:t> </a:t>
            </a:r>
            <a:r>
              <a:rPr lang="it-IT" dirty="0" err="1">
                <a:solidFill>
                  <a:srgbClr val="002060"/>
                </a:solidFill>
              </a:rPr>
              <a:t>principles</a:t>
            </a:r>
            <a:r>
              <a:rPr lang="it-IT" dirty="0">
                <a:solidFill>
                  <a:srgbClr val="002060"/>
                </a:solidFill>
              </a:rPr>
              <a:t> and </a:t>
            </a:r>
            <a:r>
              <a:rPr lang="it-IT" dirty="0" err="1">
                <a:solidFill>
                  <a:srgbClr val="002060"/>
                </a:solidFill>
              </a:rPr>
              <a:t>behavioral</a:t>
            </a:r>
            <a:r>
              <a:rPr lang="it-IT" dirty="0">
                <a:solidFill>
                  <a:srgbClr val="002060"/>
                </a:solidFill>
              </a:rPr>
              <a:t>, </a:t>
            </a:r>
            <a:r>
              <a:rPr lang="it-IT" dirty="0" err="1">
                <a:solidFill>
                  <a:srgbClr val="002060"/>
                </a:solidFill>
              </a:rPr>
              <a:t>physiological</a:t>
            </a:r>
            <a:r>
              <a:rPr lang="it-IT" dirty="0">
                <a:solidFill>
                  <a:srgbClr val="002060"/>
                </a:solidFill>
              </a:rPr>
              <a:t> (</a:t>
            </a:r>
            <a:r>
              <a:rPr lang="it-IT" dirty="0" err="1">
                <a:solidFill>
                  <a:srgbClr val="002060"/>
                </a:solidFill>
              </a:rPr>
              <a:t>skin</a:t>
            </a:r>
            <a:r>
              <a:rPr lang="it-IT" dirty="0">
                <a:solidFill>
                  <a:srgbClr val="002060"/>
                </a:solidFill>
              </a:rPr>
              <a:t> </a:t>
            </a:r>
            <a:r>
              <a:rPr lang="it-IT" dirty="0" err="1">
                <a:solidFill>
                  <a:srgbClr val="002060"/>
                </a:solidFill>
              </a:rPr>
              <a:t>conductance</a:t>
            </a:r>
            <a:r>
              <a:rPr lang="it-IT" dirty="0">
                <a:solidFill>
                  <a:srgbClr val="002060"/>
                </a:solidFill>
              </a:rPr>
              <a:t>, </a:t>
            </a:r>
            <a:r>
              <a:rPr lang="it-IT" dirty="0" err="1">
                <a:solidFill>
                  <a:srgbClr val="002060"/>
                </a:solidFill>
              </a:rPr>
              <a:t>heart</a:t>
            </a:r>
            <a:r>
              <a:rPr lang="it-IT" dirty="0">
                <a:solidFill>
                  <a:srgbClr val="002060"/>
                </a:solidFill>
              </a:rPr>
              <a:t> rate, and </a:t>
            </a:r>
            <a:r>
              <a:rPr lang="it-IT" dirty="0" err="1">
                <a:solidFill>
                  <a:srgbClr val="002060"/>
                </a:solidFill>
              </a:rPr>
              <a:t>respiration</a:t>
            </a:r>
            <a:r>
              <a:rPr lang="it-IT" dirty="0">
                <a:solidFill>
                  <a:srgbClr val="002060"/>
                </a:solidFill>
              </a:rPr>
              <a:t> frequency), and </a:t>
            </a:r>
            <a:r>
              <a:rPr lang="it-IT" dirty="0" err="1">
                <a:solidFill>
                  <a:srgbClr val="002060"/>
                </a:solidFill>
              </a:rPr>
              <a:t>neurophysiological</a:t>
            </a:r>
            <a:r>
              <a:rPr lang="it-IT" dirty="0">
                <a:solidFill>
                  <a:srgbClr val="002060"/>
                </a:solidFill>
              </a:rPr>
              <a:t> (</a:t>
            </a:r>
            <a:r>
              <a:rPr lang="it-IT" dirty="0" err="1">
                <a:solidFill>
                  <a:srgbClr val="002060"/>
                </a:solidFill>
              </a:rPr>
              <a:t>electroencephalography</a:t>
            </a:r>
            <a:r>
              <a:rPr lang="it-IT" dirty="0">
                <a:solidFill>
                  <a:srgbClr val="002060"/>
                </a:solidFill>
              </a:rPr>
              <a:t>) </a:t>
            </a:r>
            <a:r>
              <a:rPr lang="it-IT" dirty="0" err="1">
                <a:solidFill>
                  <a:srgbClr val="002060"/>
                </a:solidFill>
              </a:rPr>
              <a:t>measurements</a:t>
            </a:r>
            <a:r>
              <a:rPr lang="it-IT" dirty="0">
                <a:solidFill>
                  <a:srgbClr val="002060"/>
                </a:solidFill>
              </a:rPr>
              <a:t> to </a:t>
            </a:r>
            <a:r>
              <a:rPr lang="it-IT" dirty="0" err="1">
                <a:solidFill>
                  <a:srgbClr val="002060"/>
                </a:solidFill>
              </a:rPr>
              <a:t>complement</a:t>
            </a:r>
            <a:r>
              <a:rPr lang="it-IT" dirty="0">
                <a:solidFill>
                  <a:srgbClr val="002060"/>
                </a:solidFill>
              </a:rPr>
              <a:t> and </a:t>
            </a:r>
            <a:r>
              <a:rPr lang="it-IT" dirty="0" err="1">
                <a:solidFill>
                  <a:srgbClr val="002060"/>
                </a:solidFill>
              </a:rPr>
              <a:t>extend</a:t>
            </a:r>
            <a:r>
              <a:rPr lang="it-IT" dirty="0">
                <a:solidFill>
                  <a:srgbClr val="002060"/>
                </a:solidFill>
              </a:rPr>
              <a:t> </a:t>
            </a:r>
            <a:r>
              <a:rPr lang="it-IT" dirty="0" err="1">
                <a:solidFill>
                  <a:srgbClr val="002060"/>
                </a:solidFill>
              </a:rPr>
              <a:t>our</a:t>
            </a:r>
            <a:r>
              <a:rPr lang="it-IT" dirty="0">
                <a:solidFill>
                  <a:srgbClr val="002060"/>
                </a:solidFill>
              </a:rPr>
              <a:t> </a:t>
            </a:r>
            <a:r>
              <a:rPr lang="it-IT" dirty="0" err="1">
                <a:solidFill>
                  <a:srgbClr val="002060"/>
                </a:solidFill>
              </a:rPr>
              <a:t>understanding</a:t>
            </a:r>
            <a:r>
              <a:rPr lang="it-IT" dirty="0">
                <a:solidFill>
                  <a:srgbClr val="002060"/>
                </a:solidFill>
              </a:rPr>
              <a:t> of </a:t>
            </a:r>
            <a:r>
              <a:rPr lang="it-IT" dirty="0" err="1">
                <a:solidFill>
                  <a:srgbClr val="002060"/>
                </a:solidFill>
              </a:rPr>
              <a:t>how</a:t>
            </a:r>
            <a:r>
              <a:rPr lang="it-IT" dirty="0">
                <a:solidFill>
                  <a:srgbClr val="002060"/>
                </a:solidFill>
              </a:rPr>
              <a:t> the body and brain </a:t>
            </a:r>
            <a:r>
              <a:rPr lang="it-IT" dirty="0" err="1">
                <a:solidFill>
                  <a:srgbClr val="002060"/>
                </a:solidFill>
              </a:rPr>
              <a:t>interact</a:t>
            </a:r>
            <a:r>
              <a:rPr lang="it-IT" dirty="0">
                <a:solidFill>
                  <a:srgbClr val="002060"/>
                </a:solidFill>
              </a:rPr>
              <a:t> </a:t>
            </a:r>
            <a:r>
              <a:rPr lang="it-IT" dirty="0" err="1">
                <a:solidFill>
                  <a:srgbClr val="002060"/>
                </a:solidFill>
              </a:rPr>
              <a:t>during</a:t>
            </a:r>
            <a:r>
              <a:rPr lang="it-IT" dirty="0">
                <a:solidFill>
                  <a:srgbClr val="002060"/>
                </a:solidFill>
              </a:rPr>
              <a:t> </a:t>
            </a:r>
            <a:r>
              <a:rPr lang="it-IT" dirty="0" err="1">
                <a:solidFill>
                  <a:srgbClr val="002060"/>
                </a:solidFill>
              </a:rPr>
              <a:t>complex</a:t>
            </a:r>
            <a:r>
              <a:rPr lang="it-IT" dirty="0">
                <a:solidFill>
                  <a:srgbClr val="002060"/>
                </a:solidFill>
              </a:rPr>
              <a:t> social interactions. </a:t>
            </a:r>
          </a:p>
          <a:p>
            <a:pPr algn="just"/>
            <a:endParaRPr lang="it-IT" dirty="0">
              <a:solidFill>
                <a:srgbClr val="002060"/>
              </a:solidFill>
            </a:endParaRPr>
          </a:p>
          <a:p>
            <a:pPr algn="just"/>
            <a:r>
              <a:rPr lang="it-IT" dirty="0" err="1">
                <a:solidFill>
                  <a:srgbClr val="002060"/>
                </a:solidFill>
              </a:rPr>
              <a:t>Taking</a:t>
            </a:r>
            <a:r>
              <a:rPr lang="it-IT" dirty="0">
                <a:solidFill>
                  <a:srgbClr val="002060"/>
                </a:solidFill>
              </a:rPr>
              <a:t> a multi-</a:t>
            </a:r>
            <a:r>
              <a:rPr lang="it-IT" dirty="0" err="1">
                <a:solidFill>
                  <a:srgbClr val="002060"/>
                </a:solidFill>
              </a:rPr>
              <a:t>pronged</a:t>
            </a:r>
            <a:r>
              <a:rPr lang="it-IT" dirty="0">
                <a:solidFill>
                  <a:srgbClr val="002060"/>
                </a:solidFill>
              </a:rPr>
              <a:t> </a:t>
            </a:r>
            <a:r>
              <a:rPr lang="it-IT" dirty="0" err="1">
                <a:solidFill>
                  <a:srgbClr val="002060"/>
                </a:solidFill>
              </a:rPr>
              <a:t>approach</a:t>
            </a:r>
            <a:r>
              <a:rPr lang="it-IT" dirty="0">
                <a:solidFill>
                  <a:srgbClr val="002060"/>
                </a:solidFill>
              </a:rPr>
              <a:t>, the overall </a:t>
            </a:r>
            <a:r>
              <a:rPr lang="it-IT" dirty="0" err="1">
                <a:solidFill>
                  <a:srgbClr val="002060"/>
                </a:solidFill>
              </a:rPr>
              <a:t>aim</a:t>
            </a:r>
            <a:r>
              <a:rPr lang="it-IT" dirty="0">
                <a:solidFill>
                  <a:srgbClr val="002060"/>
                </a:solidFill>
              </a:rPr>
              <a:t> </a:t>
            </a:r>
            <a:r>
              <a:rPr lang="it-IT" dirty="0" err="1">
                <a:solidFill>
                  <a:srgbClr val="002060"/>
                </a:solidFill>
              </a:rPr>
              <a:t>is</a:t>
            </a:r>
            <a:r>
              <a:rPr lang="it-IT" dirty="0">
                <a:solidFill>
                  <a:srgbClr val="002060"/>
                </a:solidFill>
              </a:rPr>
              <a:t> to </a:t>
            </a:r>
            <a:r>
              <a:rPr lang="it-IT" dirty="0" err="1">
                <a:solidFill>
                  <a:srgbClr val="002060"/>
                </a:solidFill>
              </a:rPr>
              <a:t>provide</a:t>
            </a:r>
            <a:r>
              <a:rPr lang="it-IT" dirty="0">
                <a:solidFill>
                  <a:srgbClr val="002060"/>
                </a:solidFill>
              </a:rPr>
              <a:t> </a:t>
            </a:r>
            <a:r>
              <a:rPr lang="it-IT" dirty="0" err="1">
                <a:solidFill>
                  <a:srgbClr val="002060"/>
                </a:solidFill>
              </a:rPr>
              <a:t>novel</a:t>
            </a:r>
            <a:r>
              <a:rPr lang="it-IT" dirty="0">
                <a:solidFill>
                  <a:srgbClr val="002060"/>
                </a:solidFill>
              </a:rPr>
              <a:t> </a:t>
            </a:r>
            <a:r>
              <a:rPr lang="it-IT" dirty="0" err="1">
                <a:solidFill>
                  <a:srgbClr val="002060"/>
                </a:solidFill>
              </a:rPr>
              <a:t>basic</a:t>
            </a:r>
            <a:r>
              <a:rPr lang="it-IT" dirty="0">
                <a:solidFill>
                  <a:srgbClr val="002060"/>
                </a:solidFill>
              </a:rPr>
              <a:t> </a:t>
            </a:r>
            <a:r>
              <a:rPr lang="it-IT" dirty="0" err="1">
                <a:solidFill>
                  <a:srgbClr val="002060"/>
                </a:solidFill>
              </a:rPr>
              <a:t>neuroscientific</a:t>
            </a:r>
            <a:r>
              <a:rPr lang="it-IT" dirty="0">
                <a:solidFill>
                  <a:srgbClr val="002060"/>
                </a:solidFill>
              </a:rPr>
              <a:t> insights to </a:t>
            </a:r>
            <a:r>
              <a:rPr lang="it-IT" dirty="0" err="1">
                <a:solidFill>
                  <a:srgbClr val="002060"/>
                </a:solidFill>
              </a:rPr>
              <a:t>better</a:t>
            </a:r>
            <a:r>
              <a:rPr lang="it-IT" dirty="0">
                <a:solidFill>
                  <a:srgbClr val="002060"/>
                </a:solidFill>
              </a:rPr>
              <a:t> </a:t>
            </a:r>
            <a:r>
              <a:rPr lang="it-IT" dirty="0" err="1">
                <a:solidFill>
                  <a:srgbClr val="002060"/>
                </a:solidFill>
              </a:rPr>
              <a:t>inform</a:t>
            </a:r>
            <a:r>
              <a:rPr lang="it-IT" dirty="0">
                <a:solidFill>
                  <a:srgbClr val="002060"/>
                </a:solidFill>
              </a:rPr>
              <a:t> the </a:t>
            </a:r>
            <a:r>
              <a:rPr lang="it-IT" dirty="0" err="1">
                <a:solidFill>
                  <a:srgbClr val="002060"/>
                </a:solidFill>
              </a:rPr>
              <a:t>mechanisms</a:t>
            </a:r>
            <a:r>
              <a:rPr lang="it-IT" dirty="0">
                <a:solidFill>
                  <a:srgbClr val="002060"/>
                </a:solidFill>
              </a:rPr>
              <a:t> </a:t>
            </a:r>
            <a:r>
              <a:rPr lang="it-IT" dirty="0" err="1">
                <a:solidFill>
                  <a:srgbClr val="002060"/>
                </a:solidFill>
              </a:rPr>
              <a:t>underlying</a:t>
            </a:r>
            <a:r>
              <a:rPr lang="it-IT" dirty="0">
                <a:solidFill>
                  <a:srgbClr val="002060"/>
                </a:solidFill>
              </a:rPr>
              <a:t> social </a:t>
            </a:r>
            <a:r>
              <a:rPr lang="it-IT" dirty="0" err="1">
                <a:solidFill>
                  <a:srgbClr val="002060"/>
                </a:solidFill>
              </a:rPr>
              <a:t>dysfunctions</a:t>
            </a:r>
            <a:r>
              <a:rPr lang="it-IT" dirty="0">
                <a:solidFill>
                  <a:srgbClr val="002060"/>
                </a:solidFill>
              </a:rPr>
              <a:t> and, in the long </a:t>
            </a:r>
            <a:r>
              <a:rPr lang="it-IT" dirty="0" err="1">
                <a:solidFill>
                  <a:srgbClr val="002060"/>
                </a:solidFill>
              </a:rPr>
              <a:t>run</a:t>
            </a:r>
            <a:r>
              <a:rPr lang="it-IT" dirty="0">
                <a:solidFill>
                  <a:srgbClr val="002060"/>
                </a:solidFill>
              </a:rPr>
              <a:t>, to </a:t>
            </a:r>
            <a:r>
              <a:rPr lang="it-IT" dirty="0" err="1">
                <a:solidFill>
                  <a:srgbClr val="002060"/>
                </a:solidFill>
              </a:rPr>
              <a:t>suggest</a:t>
            </a:r>
            <a:r>
              <a:rPr lang="it-IT" dirty="0">
                <a:solidFill>
                  <a:srgbClr val="002060"/>
                </a:solidFill>
              </a:rPr>
              <a:t> </a:t>
            </a:r>
            <a:r>
              <a:rPr lang="it-IT" dirty="0" err="1">
                <a:solidFill>
                  <a:srgbClr val="002060"/>
                </a:solidFill>
              </a:rPr>
              <a:t>novel</a:t>
            </a:r>
            <a:r>
              <a:rPr lang="it-IT" dirty="0">
                <a:solidFill>
                  <a:srgbClr val="002060"/>
                </a:solidFill>
              </a:rPr>
              <a:t> treatments for </a:t>
            </a:r>
            <a:r>
              <a:rPr lang="it-IT" dirty="0" err="1">
                <a:solidFill>
                  <a:srgbClr val="002060"/>
                </a:solidFill>
              </a:rPr>
              <a:t>neuropsychiatric</a:t>
            </a:r>
            <a:r>
              <a:rPr lang="it-IT" dirty="0">
                <a:solidFill>
                  <a:srgbClr val="002060"/>
                </a:solidFill>
              </a:rPr>
              <a:t> disorders. </a:t>
            </a:r>
          </a:p>
        </p:txBody>
      </p:sp>
      <p:sp>
        <p:nvSpPr>
          <p:cNvPr id="10" name="CasellaDiTesto 9">
            <a:extLst>
              <a:ext uri="{FF2B5EF4-FFF2-40B4-BE49-F238E27FC236}">
                <a16:creationId xmlns:a16="http://schemas.microsoft.com/office/drawing/2014/main" id="{01D70E42-C44A-C6C9-D799-1FE718AF5F16}"/>
              </a:ext>
            </a:extLst>
          </p:cNvPr>
          <p:cNvSpPr txBox="1"/>
          <p:nvPr/>
        </p:nvSpPr>
        <p:spPr>
          <a:xfrm>
            <a:off x="4320000" y="4806066"/>
            <a:ext cx="10251918" cy="1754326"/>
          </a:xfrm>
          <a:prstGeom prst="rect">
            <a:avLst/>
          </a:prstGeom>
          <a:noFill/>
          <a:ln>
            <a:noFill/>
          </a:ln>
        </p:spPr>
        <p:txBody>
          <a:bodyPr wrap="square" rtlCol="0">
            <a:spAutoFit/>
          </a:bodyPr>
          <a:lstStyle/>
          <a:p>
            <a:pPr algn="just"/>
            <a:r>
              <a:rPr lang="it-IT" dirty="0">
                <a:solidFill>
                  <a:srgbClr val="002060"/>
                </a:solidFill>
              </a:rPr>
              <a:t>The Social Interaction Lab studies </a:t>
            </a:r>
            <a:r>
              <a:rPr lang="it-IT" dirty="0" err="1">
                <a:solidFill>
                  <a:srgbClr val="002060"/>
                </a:solidFill>
              </a:rPr>
              <a:t>different</a:t>
            </a:r>
            <a:r>
              <a:rPr lang="it-IT" dirty="0">
                <a:solidFill>
                  <a:srgbClr val="002060"/>
                </a:solidFill>
              </a:rPr>
              <a:t> </a:t>
            </a:r>
            <a:r>
              <a:rPr lang="it-IT" dirty="0" err="1">
                <a:solidFill>
                  <a:srgbClr val="002060"/>
                </a:solidFill>
              </a:rPr>
              <a:t>aspects</a:t>
            </a:r>
            <a:r>
              <a:rPr lang="it-IT" dirty="0">
                <a:solidFill>
                  <a:srgbClr val="002060"/>
                </a:solidFill>
              </a:rPr>
              <a:t> of social </a:t>
            </a:r>
            <a:r>
              <a:rPr lang="it-IT" dirty="0" err="1">
                <a:solidFill>
                  <a:srgbClr val="002060"/>
                </a:solidFill>
              </a:rPr>
              <a:t>behavior</a:t>
            </a:r>
            <a:r>
              <a:rPr lang="it-IT" dirty="0">
                <a:solidFill>
                  <a:srgbClr val="002060"/>
                </a:solidFill>
              </a:rPr>
              <a:t> </a:t>
            </a:r>
            <a:r>
              <a:rPr lang="it-IT" dirty="0" err="1">
                <a:solidFill>
                  <a:srgbClr val="002060"/>
                </a:solidFill>
              </a:rPr>
              <a:t>such</a:t>
            </a:r>
            <a:r>
              <a:rPr lang="it-IT" dirty="0">
                <a:solidFill>
                  <a:srgbClr val="002060"/>
                </a:solidFill>
              </a:rPr>
              <a:t> </a:t>
            </a:r>
            <a:r>
              <a:rPr lang="it-IT" dirty="0" err="1">
                <a:solidFill>
                  <a:srgbClr val="002060"/>
                </a:solidFill>
              </a:rPr>
              <a:t>as</a:t>
            </a:r>
            <a:r>
              <a:rPr lang="it-IT" dirty="0">
                <a:solidFill>
                  <a:srgbClr val="002060"/>
                </a:solidFill>
              </a:rPr>
              <a:t>:</a:t>
            </a:r>
          </a:p>
          <a:p>
            <a:pPr marL="285750" indent="-285750" algn="just">
              <a:buFont typeface="Arial" panose="020B0604020202020204" pitchFamily="34" charset="0"/>
              <a:buChar char="•"/>
            </a:pPr>
            <a:r>
              <a:rPr lang="en-US" dirty="0" err="1">
                <a:solidFill>
                  <a:srgbClr val="002060"/>
                </a:solidFill>
              </a:rPr>
              <a:t>Prosociality</a:t>
            </a:r>
            <a:r>
              <a:rPr lang="en-US" dirty="0">
                <a:solidFill>
                  <a:srgbClr val="002060"/>
                </a:solidFill>
              </a:rPr>
              <a:t> and altruism</a:t>
            </a:r>
          </a:p>
          <a:p>
            <a:pPr marL="285750" indent="-285750" algn="just">
              <a:buFont typeface="Arial" panose="020B0604020202020204" pitchFamily="34" charset="0"/>
              <a:buChar char="•"/>
            </a:pPr>
            <a:r>
              <a:rPr lang="en-US" dirty="0">
                <a:solidFill>
                  <a:srgbClr val="002060"/>
                </a:solidFill>
              </a:rPr>
              <a:t>Interpersonal distance</a:t>
            </a:r>
          </a:p>
          <a:p>
            <a:pPr marL="285750" indent="-285750" algn="just">
              <a:buFont typeface="Arial" panose="020B0604020202020204" pitchFamily="34" charset="0"/>
              <a:buChar char="•"/>
            </a:pPr>
            <a:r>
              <a:rPr lang="en-US" dirty="0">
                <a:solidFill>
                  <a:srgbClr val="002060"/>
                </a:solidFill>
              </a:rPr>
              <a:t>Affective touch</a:t>
            </a:r>
          </a:p>
          <a:p>
            <a:pPr marL="285750" indent="-285750" algn="just">
              <a:buFont typeface="Arial" panose="020B0604020202020204" pitchFamily="34" charset="0"/>
              <a:buChar char="•"/>
            </a:pPr>
            <a:r>
              <a:rPr lang="en-US" dirty="0">
                <a:solidFill>
                  <a:srgbClr val="002060"/>
                </a:solidFill>
              </a:rPr>
              <a:t>Dual-physiology synchronization</a:t>
            </a:r>
          </a:p>
          <a:p>
            <a:pPr marL="285750" indent="-285750" algn="just">
              <a:buFont typeface="Arial" panose="020B0604020202020204" pitchFamily="34" charset="0"/>
              <a:buChar char="•"/>
            </a:pPr>
            <a:r>
              <a:rPr lang="en-US" dirty="0">
                <a:solidFill>
                  <a:srgbClr val="002060"/>
                </a:solidFill>
              </a:rPr>
              <a:t>Cooperation and competition</a:t>
            </a:r>
            <a:endParaRPr lang="it-IT" dirty="0">
              <a:solidFill>
                <a:srgbClr val="002060"/>
              </a:solidFill>
            </a:endParaRPr>
          </a:p>
        </p:txBody>
      </p:sp>
      <p:sp>
        <p:nvSpPr>
          <p:cNvPr id="11" name="Ovale 10">
            <a:extLst>
              <a:ext uri="{FF2B5EF4-FFF2-40B4-BE49-F238E27FC236}">
                <a16:creationId xmlns:a16="http://schemas.microsoft.com/office/drawing/2014/main" id="{6944BEF7-5C02-89AE-CC65-F3C300D91EE2}"/>
              </a:ext>
            </a:extLst>
          </p:cNvPr>
          <p:cNvSpPr/>
          <p:nvPr/>
        </p:nvSpPr>
        <p:spPr>
          <a:xfrm>
            <a:off x="882126" y="2759383"/>
            <a:ext cx="2160000" cy="216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9" descr="A black background with a brain&#10;&#10;Description automatically generated">
            <a:extLst>
              <a:ext uri="{FF2B5EF4-FFF2-40B4-BE49-F238E27FC236}">
                <a16:creationId xmlns:a16="http://schemas.microsoft.com/office/drawing/2014/main" id="{A1887DB8-D67D-3D34-3FF6-B9628CD95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24" y="2617425"/>
            <a:ext cx="2443915" cy="2443915"/>
          </a:xfrm>
          <a:prstGeom prst="rect">
            <a:avLst/>
          </a:prstGeom>
        </p:spPr>
      </p:pic>
      <p:pic>
        <p:nvPicPr>
          <p:cNvPr id="13" name="Immagine 12">
            <a:extLst>
              <a:ext uri="{FF2B5EF4-FFF2-40B4-BE49-F238E27FC236}">
                <a16:creationId xmlns:a16="http://schemas.microsoft.com/office/drawing/2014/main" id="{2749647A-C363-64B3-3F3E-9A291C95BB86}"/>
              </a:ext>
            </a:extLst>
          </p:cNvPr>
          <p:cNvPicPr>
            <a:picLocks noChangeAspect="1"/>
          </p:cNvPicPr>
          <p:nvPr/>
        </p:nvPicPr>
        <p:blipFill>
          <a:blip r:embed="rId6"/>
          <a:stretch>
            <a:fillRect/>
          </a:stretch>
        </p:blipFill>
        <p:spPr>
          <a:xfrm>
            <a:off x="3928312" y="4356659"/>
            <a:ext cx="8071804" cy="646232"/>
          </a:xfrm>
          <a:prstGeom prst="rect">
            <a:avLst/>
          </a:prstGeom>
        </p:spPr>
      </p:pic>
    </p:spTree>
    <p:extLst>
      <p:ext uri="{BB962C8B-B14F-4D97-AF65-F5344CB8AC3E}">
        <p14:creationId xmlns:p14="http://schemas.microsoft.com/office/powerpoint/2010/main" val="3721988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2308324"/>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rPr>
              <a:t>Professors: </a:t>
            </a:r>
            <a:r>
              <a:rPr lang="it-IT" sz="1800" b="1" cap="none" spc="0" dirty="0">
                <a:solidFill>
                  <a:schemeClr val="accent1">
                    <a:lumMod val="50000"/>
                  </a:schemeClr>
                </a:solidFill>
              </a:rPr>
              <a:t>Francesca Garbarini, </a:t>
            </a:r>
          </a:p>
          <a:p>
            <a:pPr lvl="0">
              <a:lnSpc>
                <a:spcPct val="100000"/>
              </a:lnSpc>
              <a:spcBef>
                <a:spcPts val="0"/>
              </a:spcBef>
            </a:pPr>
            <a:r>
              <a:rPr lang="it-IT" sz="1800" b="1" cap="none" spc="0" dirty="0">
                <a:solidFill>
                  <a:schemeClr val="accent1">
                    <a:lumMod val="50000"/>
                  </a:schemeClr>
                </a:solidFill>
              </a:rPr>
              <a:t>Carlotta </a:t>
            </a:r>
            <a:r>
              <a:rPr lang="it-IT" sz="1800" b="1" cap="none" spc="0" dirty="0" err="1">
                <a:solidFill>
                  <a:schemeClr val="accent1">
                    <a:lumMod val="50000"/>
                  </a:schemeClr>
                </a:solidFill>
              </a:rPr>
              <a:t>Fossataro</a:t>
            </a:r>
            <a:r>
              <a:rPr lang="it-IT" sz="1800" b="1" cap="none" spc="0" dirty="0">
                <a:solidFill>
                  <a:schemeClr val="accent1">
                    <a:lumMod val="50000"/>
                  </a:schemeClr>
                </a:solidFill>
              </a:rPr>
              <a:t>,</a:t>
            </a:r>
          </a:p>
          <a:p>
            <a:pPr lvl="0">
              <a:lnSpc>
                <a:spcPct val="100000"/>
              </a:lnSpc>
              <a:spcBef>
                <a:spcPts val="0"/>
              </a:spcBef>
            </a:pPr>
            <a:r>
              <a:rPr lang="it-IT" sz="1800" b="1" cap="none" spc="0" dirty="0">
                <a:solidFill>
                  <a:schemeClr val="accent1">
                    <a:lumMod val="50000"/>
                  </a:schemeClr>
                </a:solidFill>
              </a:rPr>
              <a:t>Valentina Bruno</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francesca.garbarini@unito.it</a:t>
            </a:r>
            <a:endParaRPr lang="it-IT" b="0" i="0" u="sng" dirty="0">
              <a:solidFill>
                <a:schemeClr val="accent1">
                  <a:lumMod val="50000"/>
                </a:schemeClr>
              </a:solidFill>
              <a:effectLst/>
            </a:endParaRPr>
          </a:p>
          <a:p>
            <a:r>
              <a:rPr lang="it-IT" b="0" i="0" u="sng" dirty="0">
                <a:solidFill>
                  <a:schemeClr val="accent1">
                    <a:lumMod val="50000"/>
                  </a:schemeClr>
                </a:solidFill>
                <a:effectLst/>
                <a:hlinkClick r:id="rId8">
                  <a:extLst>
                    <a:ext uri="{A12FA001-AC4F-418D-AE19-62706E023703}">
                      <ahyp:hlinkClr xmlns:ahyp="http://schemas.microsoft.com/office/drawing/2018/hyperlinkcolor" val="tx"/>
                    </a:ext>
                  </a:extLst>
                </a:hlinkClick>
              </a:rPr>
              <a:t>carlotta.fossataro@unito.it</a:t>
            </a:r>
            <a:endParaRPr lang="it-IT" b="0" i="0" u="sng" dirty="0">
              <a:solidFill>
                <a:schemeClr val="accent1">
                  <a:lumMod val="50000"/>
                </a:schemeClr>
              </a:solidFill>
              <a:effectLst/>
            </a:endParaRPr>
          </a:p>
          <a:p>
            <a:r>
              <a:rPr lang="it-IT" b="0" i="0" u="sng" dirty="0">
                <a:solidFill>
                  <a:schemeClr val="accent1">
                    <a:lumMod val="50000"/>
                  </a:schemeClr>
                </a:solidFill>
                <a:effectLst/>
                <a:hlinkClick r:id="rId9">
                  <a:extLst>
                    <a:ext uri="{A12FA001-AC4F-418D-AE19-62706E023703}">
                      <ahyp:hlinkClr xmlns:ahyp="http://schemas.microsoft.com/office/drawing/2018/hyperlinkcolor" val="tx"/>
                    </a:ext>
                  </a:extLst>
                </a:hlinkClick>
              </a:rPr>
              <a:t>valentina.bruno@unito.it</a:t>
            </a:r>
            <a:endParaRPr lang="it-IT" b="0" i="0" dirty="0">
              <a:solidFill>
                <a:schemeClr val="accent1">
                  <a:lumMod val="50000"/>
                </a:schemeClr>
              </a:solidFill>
              <a:effectLst/>
            </a:endParaRPr>
          </a:p>
          <a:p>
            <a:pPr lvl="0">
              <a:lnSpc>
                <a:spcPct val="100000"/>
              </a:lnSpc>
              <a:spcBef>
                <a:spcPts val="0"/>
              </a:spcBef>
            </a:pPr>
            <a:r>
              <a:rPr lang="it-IT" sz="1800" b="0" cap="none" spc="0" dirty="0">
                <a:solidFill>
                  <a:schemeClr val="accent1">
                    <a:lumMod val="50000"/>
                  </a:schemeClr>
                </a:solidFill>
                <a:latin typeface="Aptos"/>
              </a:rPr>
              <a:t>SSD: M-PSI/02  - </a:t>
            </a:r>
            <a:r>
              <a:rPr lang="it-IT" sz="1800" b="0" cap="none" spc="0" dirty="0" err="1">
                <a:solidFill>
                  <a:schemeClr val="accent1">
                    <a:lumMod val="50000"/>
                  </a:schemeClr>
                </a:solidFill>
                <a:latin typeface="Aptos"/>
              </a:rPr>
              <a:t>psychobiology</a:t>
            </a:r>
            <a:r>
              <a:rPr lang="it-IT" sz="1800" b="0" cap="none" spc="0" dirty="0">
                <a:solidFill>
                  <a:schemeClr val="accent1">
                    <a:lumMod val="50000"/>
                  </a:schemeClr>
                </a:solidFill>
                <a:latin typeface="Aptos"/>
              </a:rPr>
              <a:t> and </a:t>
            </a:r>
            <a:r>
              <a:rPr lang="it-IT" sz="1800" b="0" cap="none" spc="0" dirty="0" err="1">
                <a:solidFill>
                  <a:schemeClr val="accent1">
                    <a:lumMod val="50000"/>
                  </a:schemeClr>
                </a:solidFill>
                <a:latin typeface="Aptos"/>
              </a:rPr>
              <a:t>physiological</a:t>
            </a:r>
            <a:r>
              <a:rPr lang="it-IT" sz="1800" b="0" cap="none" spc="0" dirty="0">
                <a:solidFill>
                  <a:schemeClr val="accent1">
                    <a:lumMod val="50000"/>
                  </a:schemeClr>
                </a:solidFill>
                <a:latin typeface="Aptos"/>
              </a:rPr>
              <a:t> </a:t>
            </a:r>
            <a:r>
              <a:rPr lang="it-IT" sz="1800" b="0" cap="none" spc="0" dirty="0" err="1">
                <a:solidFill>
                  <a:schemeClr val="accent1">
                    <a:lumMod val="50000"/>
                  </a:schemeClr>
                </a:solidFill>
                <a:latin typeface="Aptos"/>
              </a:rPr>
              <a:t>psychology</a:t>
            </a:r>
            <a:endParaRPr lang="it-IT" sz="1800" b="0" cap="none" spc="0" dirty="0">
              <a:solidFill>
                <a:schemeClr val="accent1">
                  <a:lumMod val="50000"/>
                </a:schemeClr>
              </a:solidFill>
              <a:latin typeface="Aptos"/>
            </a:endParaRPr>
          </a:p>
          <a:p>
            <a:pPr lvl="0">
              <a:lnSpc>
                <a:spcPct val="100000"/>
              </a:lnSpc>
              <a:spcBef>
                <a:spcPts val="0"/>
              </a:spcBef>
            </a:pPr>
            <a:endParaRPr lang="it-IT" sz="1800" b="0" cap="none" spc="0" dirty="0">
              <a:solidFill>
                <a:schemeClr val="accent1">
                  <a:lumMod val="50000"/>
                </a:schemeClr>
              </a:solidFill>
              <a:latin typeface="Aptos"/>
            </a:endParaRPr>
          </a:p>
        </p:txBody>
      </p:sp>
      <p:sp>
        <p:nvSpPr>
          <p:cNvPr id="3" name="CasellaDiTesto 2">
            <a:extLst>
              <a:ext uri="{FF2B5EF4-FFF2-40B4-BE49-F238E27FC236}">
                <a16:creationId xmlns:a16="http://schemas.microsoft.com/office/drawing/2014/main" id="{B53F0F7C-5829-E91E-D7C8-90F3134C7730}"/>
              </a:ext>
            </a:extLst>
          </p:cNvPr>
          <p:cNvSpPr txBox="1"/>
          <p:nvPr/>
        </p:nvSpPr>
        <p:spPr>
          <a:xfrm>
            <a:off x="873444" y="14345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4000" dirty="0">
              <a:solidFill>
                <a:srgbClr val="FFFFFF"/>
              </a:solidFill>
              <a:latin typeface="+mj-lt"/>
              <a:ea typeface="+mj-ea"/>
              <a:cs typeface="+mj-cs"/>
            </a:endParaRPr>
          </a:p>
        </p:txBody>
      </p:sp>
      <p:sp>
        <p:nvSpPr>
          <p:cNvPr id="5" name="CasellaDiTesto 4">
            <a:extLst>
              <a:ext uri="{FF2B5EF4-FFF2-40B4-BE49-F238E27FC236}">
                <a16:creationId xmlns:a16="http://schemas.microsoft.com/office/drawing/2014/main" id="{2EDCAF56-13C3-DD21-6913-607E526ADBA7}"/>
              </a:ext>
            </a:extLst>
          </p:cNvPr>
          <p:cNvSpPr txBox="1"/>
          <p:nvPr/>
        </p:nvSpPr>
        <p:spPr>
          <a:xfrm>
            <a:off x="817261" y="789779"/>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rgbClr val="FFFFFF"/>
                </a:solidFill>
                <a:latin typeface="+mj-lt"/>
                <a:ea typeface="+mj-ea"/>
                <a:cs typeface="+mj-cs"/>
              </a:rPr>
              <a:t>Psychology</a:t>
            </a:r>
          </a:p>
        </p:txBody>
      </p:sp>
    </p:spTree>
    <p:extLst>
      <p:ext uri="{BB962C8B-B14F-4D97-AF65-F5344CB8AC3E}">
        <p14:creationId xmlns:p14="http://schemas.microsoft.com/office/powerpoint/2010/main" val="228404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pic>
        <p:nvPicPr>
          <p:cNvPr id="4" name="Picture 2">
            <a:extLst>
              <a:ext uri="{FF2B5EF4-FFF2-40B4-BE49-F238E27FC236}">
                <a16:creationId xmlns:a16="http://schemas.microsoft.com/office/drawing/2014/main" id="{6FEAA4C7-46B5-8625-062C-56B8B532F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939" y="2741135"/>
            <a:ext cx="2333795" cy="216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0593A464-04F4-6F64-B40B-D9E410DC59A3}"/>
              </a:ext>
            </a:extLst>
          </p:cNvPr>
          <p:cNvSpPr/>
          <p:nvPr/>
        </p:nvSpPr>
        <p:spPr>
          <a:xfrm>
            <a:off x="4320000" y="1366091"/>
            <a:ext cx="7414800" cy="900000"/>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solidFill>
                  <a:schemeClr val="accent1">
                    <a:lumMod val="50000"/>
                  </a:schemeClr>
                </a:solidFill>
              </a:rPr>
              <a:t>The project aims to investigate the possible consequences of the use of phytoestrogens, in particular , genistein (GEN), associated with a low-protein diet during pregnancy in a pathological condition of anorexia nervosa (AN).</a:t>
            </a:r>
          </a:p>
        </p:txBody>
      </p:sp>
      <p:sp>
        <p:nvSpPr>
          <p:cNvPr id="7" name="CasellaDiTesto 6">
            <a:extLst>
              <a:ext uri="{FF2B5EF4-FFF2-40B4-BE49-F238E27FC236}">
                <a16:creationId xmlns:a16="http://schemas.microsoft.com/office/drawing/2014/main" id="{5D9A7681-EE14-3DD3-5196-3E1CF21BF77D}"/>
              </a:ext>
            </a:extLst>
          </p:cNvPr>
          <p:cNvSpPr txBox="1"/>
          <p:nvPr/>
        </p:nvSpPr>
        <p:spPr>
          <a:xfrm>
            <a:off x="4319999" y="2726465"/>
            <a:ext cx="7414799" cy="3996000"/>
          </a:xfrm>
          <a:prstGeom prst="rect">
            <a:avLst/>
          </a:prstGeom>
          <a:noFill/>
        </p:spPr>
        <p:txBody>
          <a:bodyPr wrap="square" rtlCol="0">
            <a:spAutoFit/>
          </a:bodyPr>
          <a:lstStyle/>
          <a:p>
            <a:pPr algn="just"/>
            <a:r>
              <a:rPr lang="en-US" dirty="0">
                <a:solidFill>
                  <a:schemeClr val="accent1">
                    <a:lumMod val="50000"/>
                  </a:schemeClr>
                </a:solidFill>
              </a:rPr>
              <a:t>Diet and lifestyle during pregnancy are crucial for the health of the mother and the optimal development of the fetus, and can also affect the health of the offspring in adulthood by increasing or decreasing the risk of chronic diseases such as obesity, diabetes, and delayed neurodevelopment. </a:t>
            </a:r>
          </a:p>
          <a:p>
            <a:pPr algn="just"/>
            <a:r>
              <a:rPr lang="en-US" dirty="0">
                <a:solidFill>
                  <a:schemeClr val="accent1">
                    <a:lumMod val="50000"/>
                  </a:schemeClr>
                </a:solidFill>
              </a:rPr>
              <a:t>Phytoestrogen intake during pregnancy, as well as stress, could cause changes in gene expression (i.e. how much a gene is 'switched on' or 'switched off') in the early stages of fetal development. These changes could explain an increased susceptibility to the onset of neuroendocrine changes in adulthood. </a:t>
            </a:r>
          </a:p>
          <a:p>
            <a:pPr algn="just"/>
            <a:r>
              <a:rPr lang="en-US" dirty="0">
                <a:solidFill>
                  <a:schemeClr val="accent1">
                    <a:lumMod val="50000"/>
                  </a:schemeClr>
                </a:solidFill>
              </a:rPr>
              <a:t>The results will be important in food safety and human health, trying to shed light on the role of phytoestrogens during the development of hormone-regulated nerve circuits in the fetal period.</a:t>
            </a:r>
          </a:p>
          <a:p>
            <a:pPr algn="just"/>
            <a:endParaRPr lang="en-US" dirty="0">
              <a:solidFill>
                <a:srgbClr val="002060"/>
              </a:solidFill>
            </a:endParaRPr>
          </a:p>
        </p:txBody>
      </p:sp>
      <p:sp>
        <p:nvSpPr>
          <p:cNvPr id="8" name="CasellaDiTesto 13">
            <a:extLst>
              <a:ext uri="{FF2B5EF4-FFF2-40B4-BE49-F238E27FC236}">
                <a16:creationId xmlns:a16="http://schemas.microsoft.com/office/drawing/2014/main" id="{CC85307E-FB5D-8238-C980-BB7B8BC8DF12}"/>
              </a:ext>
            </a:extLst>
          </p:cNvPr>
          <p:cNvSpPr txBox="1"/>
          <p:nvPr/>
        </p:nvSpPr>
        <p:spPr>
          <a:xfrm>
            <a:off x="4656195" y="831808"/>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9" name="CasellaDiTesto 13">
            <a:extLst>
              <a:ext uri="{FF2B5EF4-FFF2-40B4-BE49-F238E27FC236}">
                <a16:creationId xmlns:a16="http://schemas.microsoft.com/office/drawing/2014/main" id="{B63C9DA0-22E4-3F0D-7CAC-48E709DD210F}"/>
              </a:ext>
            </a:extLst>
          </p:cNvPr>
          <p:cNvSpPr txBox="1"/>
          <p:nvPr/>
        </p:nvSpPr>
        <p:spPr>
          <a:xfrm>
            <a:off x="4012019" y="2260374"/>
            <a:ext cx="8100000" cy="540000"/>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Tree>
    <p:extLst>
      <p:ext uri="{BB962C8B-B14F-4D97-AF65-F5344CB8AC3E}">
        <p14:creationId xmlns:p14="http://schemas.microsoft.com/office/powerpoint/2010/main" val="2619136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4" name="Gruppo 10">
            <a:extLst>
              <a:ext uri="{FF2B5EF4-FFF2-40B4-BE49-F238E27FC236}">
                <a16:creationId xmlns:a16="http://schemas.microsoft.com/office/drawing/2014/main" id="{38861963-0B59-68AF-F96D-19F1D1096266}"/>
              </a:ext>
            </a:extLst>
          </p:cNvPr>
          <p:cNvGrpSpPr>
            <a:grpSpLocks/>
          </p:cNvGrpSpPr>
          <p:nvPr/>
        </p:nvGrpSpPr>
        <p:grpSpPr bwMode="auto">
          <a:xfrm>
            <a:off x="3849193" y="637237"/>
            <a:ext cx="8677554" cy="5024718"/>
            <a:chOff x="2364039" y="1306885"/>
            <a:chExt cx="8677587" cy="5025087"/>
          </a:xfrm>
        </p:grpSpPr>
        <p:sp>
          <p:nvSpPr>
            <p:cNvPr id="5" name="Rettangolo 4">
              <a:extLst>
                <a:ext uri="{FF2B5EF4-FFF2-40B4-BE49-F238E27FC236}">
                  <a16:creationId xmlns:a16="http://schemas.microsoft.com/office/drawing/2014/main" id="{2830FF4A-182E-2B48-4204-451E8073B842}"/>
                </a:ext>
              </a:extLst>
            </p:cNvPr>
            <p:cNvSpPr/>
            <p:nvPr/>
          </p:nvSpPr>
          <p:spPr>
            <a:xfrm>
              <a:off x="2364039" y="1306885"/>
              <a:ext cx="8564594" cy="107164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it-IT" dirty="0">
                <a:solidFill>
                  <a:schemeClr val="accent1">
                    <a:lumMod val="50000"/>
                  </a:schemeClr>
                </a:solidFill>
              </a:endParaRPr>
            </a:p>
          </p:txBody>
        </p:sp>
        <p:sp>
          <p:nvSpPr>
            <p:cNvPr id="6" name="CasellaDiTesto 12">
              <a:extLst>
                <a:ext uri="{FF2B5EF4-FFF2-40B4-BE49-F238E27FC236}">
                  <a16:creationId xmlns:a16="http://schemas.microsoft.com/office/drawing/2014/main" id="{26CBB8BC-A6EC-6012-1780-14D0F3E2D951}"/>
                </a:ext>
              </a:extLst>
            </p:cNvPr>
            <p:cNvSpPr txBox="1">
              <a:spLocks noChangeArrowheads="1"/>
            </p:cNvSpPr>
            <p:nvPr/>
          </p:nvSpPr>
          <p:spPr bwMode="auto">
            <a:xfrm>
              <a:off x="2477729" y="3195484"/>
              <a:ext cx="8563897" cy="3136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endParaRPr lang="it-IT" altLang="it-IT"/>
            </a:p>
          </p:txBody>
        </p:sp>
      </p:grpSp>
      <p:sp>
        <p:nvSpPr>
          <p:cNvPr id="8" name="CasellaDiTesto 13">
            <a:extLst>
              <a:ext uri="{FF2B5EF4-FFF2-40B4-BE49-F238E27FC236}">
                <a16:creationId xmlns:a16="http://schemas.microsoft.com/office/drawing/2014/main" id="{296C5E65-582A-ADAA-E047-A180F57A3206}"/>
              </a:ext>
            </a:extLst>
          </p:cNvPr>
          <p:cNvSpPr txBox="1"/>
          <p:nvPr/>
        </p:nvSpPr>
        <p:spPr>
          <a:xfrm>
            <a:off x="4574366" y="901521"/>
            <a:ext cx="7328022" cy="830997"/>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a:p>
            <a:pPr algn="ctr"/>
            <a:endParaRPr lang="it-IT" sz="2400" b="1" dirty="0">
              <a:solidFill>
                <a:schemeClr val="accent1">
                  <a:lumMod val="50000"/>
                </a:schemeClr>
              </a:solidFill>
            </a:endParaRPr>
          </a:p>
        </p:txBody>
      </p:sp>
      <p:sp>
        <p:nvSpPr>
          <p:cNvPr id="11" name="Ovale 10">
            <a:extLst>
              <a:ext uri="{FF2B5EF4-FFF2-40B4-BE49-F238E27FC236}">
                <a16:creationId xmlns:a16="http://schemas.microsoft.com/office/drawing/2014/main" id="{6944BEF7-5C02-89AE-CC65-F3C300D91EE2}"/>
              </a:ext>
            </a:extLst>
          </p:cNvPr>
          <p:cNvSpPr/>
          <p:nvPr/>
        </p:nvSpPr>
        <p:spPr>
          <a:xfrm>
            <a:off x="882126" y="2759383"/>
            <a:ext cx="2160000" cy="216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A colorful handprints in a brain&#10;&#10;Description automatically generated">
            <a:extLst>
              <a:ext uri="{FF2B5EF4-FFF2-40B4-BE49-F238E27FC236}">
                <a16:creationId xmlns:a16="http://schemas.microsoft.com/office/drawing/2014/main" id="{3F1462F8-E525-EEEA-F26D-8346F9BD8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308" y="3149596"/>
            <a:ext cx="1713036" cy="1404599"/>
          </a:xfrm>
          <a:prstGeom prst="rect">
            <a:avLst/>
          </a:prstGeom>
        </p:spPr>
      </p:pic>
      <p:grpSp>
        <p:nvGrpSpPr>
          <p:cNvPr id="7" name="Gruppo 6">
            <a:extLst>
              <a:ext uri="{FF2B5EF4-FFF2-40B4-BE49-F238E27FC236}">
                <a16:creationId xmlns:a16="http://schemas.microsoft.com/office/drawing/2014/main" id="{642AF1F6-924E-22BB-FB8F-78DBBD5177AA}"/>
              </a:ext>
            </a:extLst>
          </p:cNvPr>
          <p:cNvGrpSpPr/>
          <p:nvPr/>
        </p:nvGrpSpPr>
        <p:grpSpPr>
          <a:xfrm>
            <a:off x="4298888" y="1462732"/>
            <a:ext cx="7878978" cy="4645901"/>
            <a:chOff x="816259" y="1773567"/>
            <a:chExt cx="10225368" cy="4645901"/>
          </a:xfrm>
        </p:grpSpPr>
        <p:sp>
          <p:nvSpPr>
            <p:cNvPr id="13" name="Rettangolo 12">
              <a:extLst>
                <a:ext uri="{FF2B5EF4-FFF2-40B4-BE49-F238E27FC236}">
                  <a16:creationId xmlns:a16="http://schemas.microsoft.com/office/drawing/2014/main" id="{8ADF1D9A-00C3-8277-6331-2BCBBE458F3F}"/>
                </a:ext>
              </a:extLst>
            </p:cNvPr>
            <p:cNvSpPr/>
            <p:nvPr/>
          </p:nvSpPr>
          <p:spPr>
            <a:xfrm>
              <a:off x="816259" y="1773567"/>
              <a:ext cx="10225368"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solidFill>
                    <a:schemeClr val="accent1">
                      <a:lumMod val="50000"/>
                    </a:schemeClr>
                  </a:solidFill>
                </a:rPr>
                <a:t>The internship's objective is to study the neurophysiological underpinning of human behavior. The trainee will learn to collect and analyze neurophysiological and psychophysiological measures. The traineeship will be held at the </a:t>
              </a:r>
              <a:r>
                <a:rPr lang="it-IT" dirty="0">
                  <a:solidFill>
                    <a:schemeClr val="accent1">
                      <a:lumMod val="50000"/>
                    </a:schemeClr>
                  </a:solidFill>
                </a:rPr>
                <a:t>HST lab.</a:t>
              </a:r>
            </a:p>
          </p:txBody>
        </p:sp>
        <p:sp>
          <p:nvSpPr>
            <p:cNvPr id="15" name="CasellaDiTesto 14">
              <a:extLst>
                <a:ext uri="{FF2B5EF4-FFF2-40B4-BE49-F238E27FC236}">
                  <a16:creationId xmlns:a16="http://schemas.microsoft.com/office/drawing/2014/main" id="{AB75911C-5427-533D-D5F7-605AD30ACC09}"/>
                </a:ext>
              </a:extLst>
            </p:cNvPr>
            <p:cNvSpPr txBox="1"/>
            <p:nvPr/>
          </p:nvSpPr>
          <p:spPr>
            <a:xfrm>
              <a:off x="1593788" y="3282980"/>
              <a:ext cx="8563897" cy="3136488"/>
            </a:xfrm>
            <a:prstGeom prst="rect">
              <a:avLst/>
            </a:prstGeom>
            <a:noFill/>
            <a:ln>
              <a:noFill/>
            </a:ln>
          </p:spPr>
          <p:txBody>
            <a:bodyPr wrap="square" rtlCol="0">
              <a:spAutoFit/>
            </a:bodyPr>
            <a:lstStyle/>
            <a:p>
              <a:endParaRPr lang="it-IT" dirty="0"/>
            </a:p>
          </p:txBody>
        </p:sp>
        <p:sp>
          <p:nvSpPr>
            <p:cNvPr id="16" name="CasellaDiTesto 15">
              <a:extLst>
                <a:ext uri="{FF2B5EF4-FFF2-40B4-BE49-F238E27FC236}">
                  <a16:creationId xmlns:a16="http://schemas.microsoft.com/office/drawing/2014/main" id="{75D3FE0E-DF94-3F31-69EE-39EA21F84683}"/>
                </a:ext>
              </a:extLst>
            </p:cNvPr>
            <p:cNvSpPr txBox="1"/>
            <p:nvPr/>
          </p:nvSpPr>
          <p:spPr>
            <a:xfrm>
              <a:off x="816259" y="3477187"/>
              <a:ext cx="9945956" cy="2308324"/>
            </a:xfrm>
            <a:prstGeom prst="rect">
              <a:avLst/>
            </a:prstGeom>
            <a:noFill/>
          </p:spPr>
          <p:txBody>
            <a:bodyPr wrap="square" rtlCol="0">
              <a:spAutoFit/>
            </a:bodyPr>
            <a:lstStyle/>
            <a:p>
              <a:pPr algn="just"/>
              <a:r>
                <a:rPr lang="it-IT" dirty="0">
                  <a:solidFill>
                    <a:schemeClr val="accent1">
                      <a:lumMod val="50000"/>
                    </a:schemeClr>
                  </a:solidFill>
                </a:rPr>
                <a:t>MANIBUS Lab </a:t>
              </a:r>
              <a:r>
                <a:rPr lang="en-US" dirty="0">
                  <a:solidFill>
                    <a:schemeClr val="accent1">
                      <a:lumMod val="50000"/>
                    </a:schemeClr>
                  </a:solidFill>
                </a:rPr>
                <a:t>mainly deals with body representation, in both normal and pathological conditions, across the life span.</a:t>
              </a:r>
            </a:p>
            <a:p>
              <a:pPr algn="just"/>
              <a:r>
                <a:rPr lang="en-US" dirty="0">
                  <a:solidFill>
                    <a:schemeClr val="accent1">
                      <a:lumMod val="50000"/>
                    </a:schemeClr>
                  </a:solidFill>
                </a:rPr>
                <a:t>To investigate neurophysiological underpinning of body representation MANIBUS Lab exploits neuroimaging techniques (fMRI, </a:t>
              </a:r>
              <a:r>
                <a:rPr lang="en-US" dirty="0" err="1">
                  <a:solidFill>
                    <a:schemeClr val="accent1">
                      <a:lumMod val="50000"/>
                    </a:schemeClr>
                  </a:solidFill>
                </a:rPr>
                <a:t>fNIRS</a:t>
              </a:r>
              <a:r>
                <a:rPr lang="en-US" dirty="0">
                  <a:solidFill>
                    <a:schemeClr val="accent1">
                      <a:lumMod val="50000"/>
                    </a:schemeClr>
                  </a:solidFill>
                </a:rPr>
                <a:t> and EEG), psychophysiological measures (SCR, EMG, Heartbeat), </a:t>
              </a:r>
            </a:p>
            <a:p>
              <a:pPr algn="just"/>
              <a:r>
                <a:rPr lang="en-US" dirty="0">
                  <a:solidFill>
                    <a:schemeClr val="accent1">
                      <a:lumMod val="50000"/>
                    </a:schemeClr>
                  </a:solidFill>
                </a:rPr>
                <a:t>experimental paradigms involving non-invasive brain stimulation (</a:t>
              </a:r>
              <a:r>
                <a:rPr lang="en-US" dirty="0" err="1">
                  <a:solidFill>
                    <a:schemeClr val="accent1">
                      <a:lumMod val="50000"/>
                    </a:schemeClr>
                  </a:solidFill>
                </a:rPr>
                <a:t>tDCS</a:t>
              </a:r>
              <a:r>
                <a:rPr lang="en-US" dirty="0">
                  <a:solidFill>
                    <a:schemeClr val="accent1">
                      <a:lumMod val="50000"/>
                    </a:schemeClr>
                  </a:solidFill>
                </a:rPr>
                <a:t> and TMS) and virtual reality. </a:t>
              </a:r>
            </a:p>
            <a:p>
              <a:pPr algn="just"/>
              <a:r>
                <a:rPr lang="en-US" dirty="0">
                  <a:solidFill>
                    <a:schemeClr val="accent1">
                      <a:lumMod val="50000"/>
                    </a:schemeClr>
                  </a:solidFill>
                </a:rPr>
                <a:t>Visit our </a:t>
              </a:r>
              <a:r>
                <a:rPr lang="en-US" dirty="0">
                  <a:solidFill>
                    <a:schemeClr val="accent1">
                      <a:lumMod val="50000"/>
                    </a:schemeClr>
                  </a:solidFill>
                  <a:hlinkClick r:id="rId7">
                    <a:extLst>
                      <a:ext uri="{A12FA001-AC4F-418D-AE19-62706E023703}">
                        <ahyp:hlinkClr xmlns:ahyp="http://schemas.microsoft.com/office/drawing/2018/hyperlinkcolor" val="tx"/>
                      </a:ext>
                    </a:extLst>
                  </a:hlinkClick>
                </a:rPr>
                <a:t>website</a:t>
              </a:r>
              <a:r>
                <a:rPr lang="en-US" dirty="0">
                  <a:solidFill>
                    <a:schemeClr val="accent1">
                      <a:lumMod val="50000"/>
                    </a:schemeClr>
                  </a:solidFill>
                </a:rPr>
                <a:t> to learn more about us! </a:t>
              </a:r>
            </a:p>
          </p:txBody>
        </p:sp>
      </p:grpSp>
      <p:pic>
        <p:nvPicPr>
          <p:cNvPr id="17" name="Immagine 16">
            <a:extLst>
              <a:ext uri="{FF2B5EF4-FFF2-40B4-BE49-F238E27FC236}">
                <a16:creationId xmlns:a16="http://schemas.microsoft.com/office/drawing/2014/main" id="{7F894EE0-C70B-E839-46FE-1CE8F3B2FA47}"/>
              </a:ext>
            </a:extLst>
          </p:cNvPr>
          <p:cNvPicPr>
            <a:picLocks noChangeAspect="1"/>
          </p:cNvPicPr>
          <p:nvPr/>
        </p:nvPicPr>
        <p:blipFill>
          <a:blip r:embed="rId8"/>
          <a:stretch>
            <a:fillRect/>
          </a:stretch>
        </p:blipFill>
        <p:spPr>
          <a:xfrm>
            <a:off x="4025476" y="2746133"/>
            <a:ext cx="8071804" cy="646232"/>
          </a:xfrm>
          <a:prstGeom prst="rect">
            <a:avLst/>
          </a:prstGeom>
        </p:spPr>
      </p:pic>
    </p:spTree>
    <p:extLst>
      <p:ext uri="{BB962C8B-B14F-4D97-AF65-F5344CB8AC3E}">
        <p14:creationId xmlns:p14="http://schemas.microsoft.com/office/powerpoint/2010/main" val="1043911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88843" y="707149"/>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rgbClr val="FFFFFF"/>
                </a:solidFill>
                <a:latin typeface="+mj-lt"/>
                <a:ea typeface="+mj-ea"/>
                <a:cs typeface="+mj-cs"/>
              </a:rPr>
              <a:t>Psychology </a:t>
            </a: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1754326"/>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rPr>
              <a:t>Professor:</a:t>
            </a:r>
            <a:r>
              <a:rPr lang="it-IT" dirty="0">
                <a:solidFill>
                  <a:schemeClr val="accent1">
                    <a:lumMod val="50000"/>
                  </a:schemeClr>
                </a:solidFill>
              </a:rPr>
              <a:t> </a:t>
            </a:r>
            <a:r>
              <a:rPr lang="it-IT" sz="1800" b="1" dirty="0">
                <a:solidFill>
                  <a:schemeClr val="accent1">
                    <a:lumMod val="50000"/>
                  </a:schemeClr>
                </a:solidFill>
                <a:latin typeface="Aptos"/>
              </a:rPr>
              <a:t>Lorenzo</a:t>
            </a:r>
            <a:r>
              <a:rPr lang="it-IT" sz="1800" b="1" cap="none" spc="0" dirty="0">
                <a:solidFill>
                  <a:schemeClr val="accent1">
                    <a:lumMod val="50000"/>
                  </a:schemeClr>
                </a:solidFill>
                <a:latin typeface="Aptos"/>
              </a:rPr>
              <a:t> Pia</a:t>
            </a:r>
          </a:p>
          <a:p>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lorenzo.pia@</a:t>
            </a:r>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unito</a:t>
            </a:r>
            <a:r>
              <a:rPr lang="it-IT" b="0" i="0" u="sng" dirty="0">
                <a:solidFill>
                  <a:schemeClr val="accent1">
                    <a:lumMod val="50000"/>
                  </a:schemeClr>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.it</a:t>
            </a:r>
            <a:endParaRPr lang="it-IT" b="0" i="0" dirty="0">
              <a:solidFill>
                <a:schemeClr val="accent1">
                  <a:lumMod val="50000"/>
                </a:schemeClr>
              </a:solidFill>
              <a:effectLst/>
              <a:latin typeface="Titillium Web" panose="00000500000000000000" pitchFamily="2" charset="0"/>
            </a:endParaRPr>
          </a:p>
          <a:p>
            <a:pPr lvl="0">
              <a:lnSpc>
                <a:spcPct val="100000"/>
              </a:lnSpc>
              <a:spcBef>
                <a:spcPts val="0"/>
              </a:spcBef>
            </a:pPr>
            <a:r>
              <a:rPr lang="it-IT" sz="1800" b="0" cap="none" spc="0" dirty="0">
                <a:solidFill>
                  <a:schemeClr val="accent1">
                    <a:lumMod val="50000"/>
                  </a:schemeClr>
                </a:solidFill>
                <a:latin typeface="Aptos"/>
              </a:rPr>
              <a:t>SSD: 11/PSIC-01</a:t>
            </a:r>
          </a:p>
          <a:p>
            <a:pPr lvl="0">
              <a:lnSpc>
                <a:spcPct val="100000"/>
              </a:lnSpc>
              <a:spcBef>
                <a:spcPts val="0"/>
              </a:spcBef>
            </a:pPr>
            <a:endParaRPr lang="it-IT" sz="1800" b="0" cap="none" spc="0" dirty="0">
              <a:solidFill>
                <a:schemeClr val="accent1">
                  <a:lumMod val="50000"/>
                </a:schemeClr>
              </a:solidFill>
            </a:endParaRPr>
          </a:p>
          <a:p>
            <a:pPr lvl="0">
              <a:lnSpc>
                <a:spcPct val="100000"/>
              </a:lnSpc>
              <a:spcBef>
                <a:spcPts val="0"/>
              </a:spcBef>
            </a:pPr>
            <a:r>
              <a:rPr lang="it-IT" sz="1800" b="0" cap="none" spc="0" dirty="0">
                <a:solidFill>
                  <a:schemeClr val="accent1">
                    <a:lumMod val="50000"/>
                  </a:schemeClr>
                </a:solidFill>
              </a:rPr>
              <a:t> </a:t>
            </a: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2764462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4" name="Gruppo 10">
            <a:extLst>
              <a:ext uri="{FF2B5EF4-FFF2-40B4-BE49-F238E27FC236}">
                <a16:creationId xmlns:a16="http://schemas.microsoft.com/office/drawing/2014/main" id="{38861963-0B59-68AF-F96D-19F1D1096266}"/>
              </a:ext>
            </a:extLst>
          </p:cNvPr>
          <p:cNvGrpSpPr>
            <a:grpSpLocks/>
          </p:cNvGrpSpPr>
          <p:nvPr/>
        </p:nvGrpSpPr>
        <p:grpSpPr bwMode="auto">
          <a:xfrm>
            <a:off x="3849193" y="637237"/>
            <a:ext cx="8677554" cy="5024718"/>
            <a:chOff x="2364039" y="1306885"/>
            <a:chExt cx="8677587" cy="5025087"/>
          </a:xfrm>
        </p:grpSpPr>
        <p:sp>
          <p:nvSpPr>
            <p:cNvPr id="5" name="Rettangolo 4">
              <a:extLst>
                <a:ext uri="{FF2B5EF4-FFF2-40B4-BE49-F238E27FC236}">
                  <a16:creationId xmlns:a16="http://schemas.microsoft.com/office/drawing/2014/main" id="{2830FF4A-182E-2B48-4204-451E8073B842}"/>
                </a:ext>
              </a:extLst>
            </p:cNvPr>
            <p:cNvSpPr/>
            <p:nvPr/>
          </p:nvSpPr>
          <p:spPr>
            <a:xfrm>
              <a:off x="2364039" y="1306885"/>
              <a:ext cx="8564594" cy="107164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it-IT" dirty="0">
                <a:solidFill>
                  <a:schemeClr val="accent1">
                    <a:lumMod val="50000"/>
                  </a:schemeClr>
                </a:solidFill>
              </a:endParaRPr>
            </a:p>
          </p:txBody>
        </p:sp>
        <p:sp>
          <p:nvSpPr>
            <p:cNvPr id="6" name="CasellaDiTesto 12">
              <a:extLst>
                <a:ext uri="{FF2B5EF4-FFF2-40B4-BE49-F238E27FC236}">
                  <a16:creationId xmlns:a16="http://schemas.microsoft.com/office/drawing/2014/main" id="{26CBB8BC-A6EC-6012-1780-14D0F3E2D951}"/>
                </a:ext>
              </a:extLst>
            </p:cNvPr>
            <p:cNvSpPr txBox="1">
              <a:spLocks noChangeArrowheads="1"/>
            </p:cNvSpPr>
            <p:nvPr/>
          </p:nvSpPr>
          <p:spPr bwMode="auto">
            <a:xfrm>
              <a:off x="2477729" y="3195484"/>
              <a:ext cx="8563897" cy="3136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endParaRPr lang="it-IT" altLang="it-IT"/>
            </a:p>
          </p:txBody>
        </p:sp>
      </p:grpSp>
      <p:sp>
        <p:nvSpPr>
          <p:cNvPr id="13" name="Rettangolo 12">
            <a:extLst>
              <a:ext uri="{FF2B5EF4-FFF2-40B4-BE49-F238E27FC236}">
                <a16:creationId xmlns:a16="http://schemas.microsoft.com/office/drawing/2014/main" id="{8ADF1D9A-00C3-8277-6331-2BCBBE458F3F}"/>
              </a:ext>
            </a:extLst>
          </p:cNvPr>
          <p:cNvSpPr/>
          <p:nvPr/>
        </p:nvSpPr>
        <p:spPr>
          <a:xfrm>
            <a:off x="4918879" y="1770875"/>
            <a:ext cx="7878978"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endParaRPr lang="it-IT" dirty="0">
              <a:solidFill>
                <a:schemeClr val="accent1">
                  <a:lumMod val="50000"/>
                </a:schemeClr>
              </a:solidFill>
            </a:endParaRPr>
          </a:p>
        </p:txBody>
      </p:sp>
      <p:pic>
        <p:nvPicPr>
          <p:cNvPr id="2" name="Immagine 1" descr="Immagine che contiene Viso umano, persona, cielo, occhiale&#10;&#10;Descrizione generata automaticamente">
            <a:extLst>
              <a:ext uri="{FF2B5EF4-FFF2-40B4-BE49-F238E27FC236}">
                <a16:creationId xmlns:a16="http://schemas.microsoft.com/office/drawing/2014/main" id="{2BBFFC4E-B13A-2A19-A59F-CA32AC4C4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480" y="2700515"/>
            <a:ext cx="2160000" cy="2160000"/>
          </a:xfrm>
          <a:prstGeom prst="rect">
            <a:avLst/>
          </a:prstGeom>
        </p:spPr>
      </p:pic>
      <p:grpSp>
        <p:nvGrpSpPr>
          <p:cNvPr id="21" name="Gruppo 20">
            <a:extLst>
              <a:ext uri="{FF2B5EF4-FFF2-40B4-BE49-F238E27FC236}">
                <a16:creationId xmlns:a16="http://schemas.microsoft.com/office/drawing/2014/main" id="{D0A9D69F-8E6C-6FB0-57A5-B5E7AFECD639}"/>
              </a:ext>
            </a:extLst>
          </p:cNvPr>
          <p:cNvGrpSpPr/>
          <p:nvPr/>
        </p:nvGrpSpPr>
        <p:grpSpPr>
          <a:xfrm>
            <a:off x="3962883" y="1819329"/>
            <a:ext cx="8071804" cy="3219342"/>
            <a:chOff x="3962883" y="1557316"/>
            <a:chExt cx="8071804" cy="3219342"/>
          </a:xfrm>
        </p:grpSpPr>
        <p:sp>
          <p:nvSpPr>
            <p:cNvPr id="8" name="CasellaDiTesto 13">
              <a:extLst>
                <a:ext uri="{FF2B5EF4-FFF2-40B4-BE49-F238E27FC236}">
                  <a16:creationId xmlns:a16="http://schemas.microsoft.com/office/drawing/2014/main" id="{296C5E65-582A-ADAA-E047-A180F57A3206}"/>
                </a:ext>
              </a:extLst>
            </p:cNvPr>
            <p:cNvSpPr txBox="1"/>
            <p:nvPr/>
          </p:nvSpPr>
          <p:spPr>
            <a:xfrm>
              <a:off x="4241517" y="1557316"/>
              <a:ext cx="7328022" cy="830997"/>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a:p>
              <a:pPr algn="ctr"/>
              <a:endParaRPr lang="it-IT" sz="2400" b="1" dirty="0">
                <a:solidFill>
                  <a:schemeClr val="accent1">
                    <a:lumMod val="50000"/>
                  </a:schemeClr>
                </a:solidFill>
              </a:endParaRPr>
            </a:p>
          </p:txBody>
        </p:sp>
        <p:sp>
          <p:nvSpPr>
            <p:cNvPr id="17" name="CasellaDiTesto 16">
              <a:extLst>
                <a:ext uri="{FF2B5EF4-FFF2-40B4-BE49-F238E27FC236}">
                  <a16:creationId xmlns:a16="http://schemas.microsoft.com/office/drawing/2014/main" id="{B96A1803-5599-6F03-391D-E0B061EFE718}"/>
                </a:ext>
              </a:extLst>
            </p:cNvPr>
            <p:cNvSpPr txBox="1"/>
            <p:nvPr/>
          </p:nvSpPr>
          <p:spPr>
            <a:xfrm>
              <a:off x="4320000" y="1983567"/>
              <a:ext cx="754183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1">
                      <a:lumMod val="50000"/>
                    </a:schemeClr>
                  </a:solidFill>
                  <a:effectLst/>
                  <a:uLnTx/>
                  <a:uFillTx/>
                  <a:ea typeface="PT Sans Caption" panose="020B0603020203020204" pitchFamily="34" charset="0"/>
                  <a:cs typeface="PT Sans Caption" panose="020B0603020203020204" pitchFamily="34" charset="0"/>
                </a:rPr>
                <a:t>Learning the most important methods/techniques of the cognitive neuroscience approach</a:t>
              </a:r>
            </a:p>
          </p:txBody>
        </p:sp>
        <p:sp>
          <p:nvSpPr>
            <p:cNvPr id="19" name="CasellaDiTesto 18">
              <a:extLst>
                <a:ext uri="{FF2B5EF4-FFF2-40B4-BE49-F238E27FC236}">
                  <a16:creationId xmlns:a16="http://schemas.microsoft.com/office/drawing/2014/main" id="{C94BDD1E-7016-ACF5-BAAC-E9DA0011A65E}"/>
                </a:ext>
              </a:extLst>
            </p:cNvPr>
            <p:cNvSpPr txBox="1"/>
            <p:nvPr/>
          </p:nvSpPr>
          <p:spPr>
            <a:xfrm>
              <a:off x="4274343" y="3576329"/>
              <a:ext cx="6261410"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accent1">
                      <a:lumMod val="50000"/>
                    </a:schemeClr>
                  </a:solidFill>
                  <a:effectLst/>
                  <a:uLnTx/>
                  <a:uFillTx/>
                  <a:ea typeface="PT Sans Caption" panose="020B0603020203020204" pitchFamily="34" charset="0"/>
                  <a:cs typeface="PT Sans Caption" panose="020B0603020203020204" pitchFamily="34" charset="0"/>
                </a:rPr>
                <a:t>Bodily self</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err="1">
                  <a:ln>
                    <a:noFill/>
                  </a:ln>
                  <a:solidFill>
                    <a:schemeClr val="accent1">
                      <a:lumMod val="50000"/>
                    </a:schemeClr>
                  </a:solidFill>
                  <a:effectLst/>
                  <a:uLnTx/>
                  <a:uFillTx/>
                  <a:ea typeface="PT Sans Caption" panose="020B0603020203020204" pitchFamily="34" charset="0"/>
                  <a:cs typeface="PT Sans Caption" panose="020B0603020203020204" pitchFamily="34" charset="0"/>
                </a:rPr>
                <a:t>Neurogastronomy</a:t>
              </a:r>
              <a:endParaRPr kumimoji="0" lang="en-US" sz="1800" i="0" u="none" strike="noStrike" kern="1200" cap="none" spc="0" normalizeH="0" baseline="0" noProof="0" dirty="0">
                <a:ln>
                  <a:noFill/>
                </a:ln>
                <a:solidFill>
                  <a:schemeClr val="accent1">
                    <a:lumMod val="50000"/>
                  </a:schemeClr>
                </a:solidFill>
                <a:effectLst/>
                <a:uLnTx/>
                <a:uFillTx/>
                <a:ea typeface="PT Sans Caption" panose="020B0603020203020204" pitchFamily="34" charset="0"/>
                <a:cs typeface="PT Sans Caption" panose="020B0603020203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accent1">
                      <a:lumMod val="50000"/>
                    </a:schemeClr>
                  </a:solidFill>
                  <a:effectLst/>
                  <a:uLnTx/>
                  <a:uFillTx/>
                  <a:ea typeface="PT Sans Caption" panose="020B0603020203020204" pitchFamily="34" charset="0"/>
                  <a:cs typeface="PT Sans Caption" panose="020B0603020203020204" pitchFamily="34" charset="0"/>
                </a:rPr>
                <a:t>Sports neuroscience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accent1">
                      <a:lumMod val="50000"/>
                    </a:schemeClr>
                  </a:solidFill>
                  <a:effectLst/>
                  <a:uLnTx/>
                  <a:uFillTx/>
                  <a:ea typeface="PT Sans Caption" panose="020B0603020203020204" pitchFamily="34" charset="0"/>
                  <a:cs typeface="PT Sans Caption" panose="020B0603020203020204" pitchFamily="34" charset="0"/>
                </a:rPr>
                <a:t>Dog cognition</a:t>
              </a:r>
              <a:endParaRPr kumimoji="0" lang="it-IT" sz="1800" i="0" u="none" strike="noStrike" kern="1200" cap="none" spc="0" normalizeH="0" baseline="0" noProof="0" dirty="0">
                <a:ln>
                  <a:noFill/>
                </a:ln>
                <a:solidFill>
                  <a:schemeClr val="accent1">
                    <a:lumMod val="50000"/>
                  </a:schemeClr>
                </a:solidFill>
                <a:effectLst/>
                <a:uLnTx/>
                <a:uFillTx/>
                <a:ea typeface="+mn-ea"/>
                <a:cs typeface="+mn-cs"/>
              </a:endParaRPr>
            </a:p>
          </p:txBody>
        </p:sp>
        <p:pic>
          <p:nvPicPr>
            <p:cNvPr id="20" name="Immagine 19">
              <a:extLst>
                <a:ext uri="{FF2B5EF4-FFF2-40B4-BE49-F238E27FC236}">
                  <a16:creationId xmlns:a16="http://schemas.microsoft.com/office/drawing/2014/main" id="{291B8108-67FD-BB54-124E-215C3338E788}"/>
                </a:ext>
              </a:extLst>
            </p:cNvPr>
            <p:cNvPicPr>
              <a:picLocks noChangeAspect="1"/>
            </p:cNvPicPr>
            <p:nvPr/>
          </p:nvPicPr>
          <p:blipFill>
            <a:blip r:embed="rId7"/>
            <a:stretch>
              <a:fillRect/>
            </a:stretch>
          </p:blipFill>
          <p:spPr>
            <a:xfrm>
              <a:off x="3962883" y="3117359"/>
              <a:ext cx="8071804" cy="646232"/>
            </a:xfrm>
            <a:prstGeom prst="rect">
              <a:avLst/>
            </a:prstGeom>
          </p:spPr>
        </p:pic>
      </p:grpSp>
    </p:spTree>
    <p:extLst>
      <p:ext uri="{BB962C8B-B14F-4D97-AF65-F5344CB8AC3E}">
        <p14:creationId xmlns:p14="http://schemas.microsoft.com/office/powerpoint/2010/main" val="2813931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74196" y="782128"/>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rgbClr val="FFFFFF"/>
                </a:solidFill>
                <a:latin typeface="+mj-lt"/>
                <a:ea typeface="+mj-ea"/>
                <a:cs typeface="+mj-cs"/>
              </a:rPr>
              <a:t>Bioinformatics </a:t>
            </a: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3139321"/>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rPr>
              <a:t>Professors:</a:t>
            </a:r>
            <a:r>
              <a:rPr lang="it-IT" dirty="0">
                <a:solidFill>
                  <a:schemeClr val="accent1">
                    <a:lumMod val="50000"/>
                  </a:schemeClr>
                </a:solidFill>
              </a:rPr>
              <a:t> </a:t>
            </a:r>
          </a:p>
          <a:p>
            <a:pPr lvl="0">
              <a:lnSpc>
                <a:spcPct val="100000"/>
              </a:lnSpc>
              <a:spcBef>
                <a:spcPts val="0"/>
              </a:spcBef>
            </a:pPr>
            <a:r>
              <a:rPr lang="it-IT" sz="1800" b="1" cap="none" spc="0" dirty="0">
                <a:solidFill>
                  <a:schemeClr val="accent1">
                    <a:lumMod val="50000"/>
                  </a:schemeClr>
                </a:solidFill>
              </a:rPr>
              <a:t>Federico D’Agata, </a:t>
            </a:r>
          </a:p>
          <a:p>
            <a:pPr lvl="0">
              <a:lnSpc>
                <a:spcPct val="100000"/>
              </a:lnSpc>
              <a:spcBef>
                <a:spcPts val="0"/>
              </a:spcBef>
            </a:pPr>
            <a:r>
              <a:rPr lang="it-IT" b="1" dirty="0">
                <a:solidFill>
                  <a:schemeClr val="accent1">
                    <a:lumMod val="50000"/>
                  </a:schemeClr>
                </a:solidFill>
              </a:rPr>
              <a:t>Caterina </a:t>
            </a:r>
            <a:r>
              <a:rPr lang="it-IT" sz="1800" b="1" cap="none" spc="0" dirty="0" err="1">
                <a:solidFill>
                  <a:schemeClr val="accent1">
                    <a:lumMod val="50000"/>
                  </a:schemeClr>
                </a:solidFill>
              </a:rPr>
              <a:t>Guiot</a:t>
            </a:r>
            <a:r>
              <a:rPr lang="it-IT" sz="1800" b="1" cap="none" spc="0" dirty="0">
                <a:solidFill>
                  <a:schemeClr val="accent1">
                    <a:lumMod val="50000"/>
                  </a:schemeClr>
                </a:solidFill>
              </a:rPr>
              <a:t>, </a:t>
            </a:r>
          </a:p>
          <a:p>
            <a:pPr lvl="0">
              <a:lnSpc>
                <a:spcPct val="100000"/>
              </a:lnSpc>
              <a:spcBef>
                <a:spcPts val="0"/>
              </a:spcBef>
            </a:pPr>
            <a:r>
              <a:rPr lang="it-IT" b="1" dirty="0">
                <a:solidFill>
                  <a:schemeClr val="accent1">
                    <a:lumMod val="50000"/>
                  </a:schemeClr>
                </a:solidFill>
              </a:rPr>
              <a:t>Ilaria </a:t>
            </a:r>
            <a:r>
              <a:rPr lang="it-IT" sz="1800" b="1" cap="none" spc="0" dirty="0">
                <a:solidFill>
                  <a:schemeClr val="accent1">
                    <a:lumMod val="50000"/>
                  </a:schemeClr>
                </a:solidFill>
              </a:rPr>
              <a:t>Stura</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federico.dagata@unito.it</a:t>
            </a:r>
            <a:endParaRPr lang="it-IT" b="0" i="0" dirty="0">
              <a:solidFill>
                <a:schemeClr val="accent1">
                  <a:lumMod val="50000"/>
                </a:schemeClr>
              </a:solidFill>
              <a:effectLst/>
            </a:endParaRPr>
          </a:p>
          <a:p>
            <a:r>
              <a:rPr lang="it-IT" b="0" i="0" u="sng" dirty="0">
                <a:solidFill>
                  <a:schemeClr val="accent1">
                    <a:lumMod val="50000"/>
                  </a:schemeClr>
                </a:solidFill>
                <a:effectLst/>
                <a:hlinkClick r:id="rId8">
                  <a:extLst>
                    <a:ext uri="{A12FA001-AC4F-418D-AE19-62706E023703}">
                      <ahyp:hlinkClr xmlns:ahyp="http://schemas.microsoft.com/office/drawing/2018/hyperlinkcolor" val="tx"/>
                    </a:ext>
                  </a:extLst>
                </a:hlinkClick>
              </a:rPr>
              <a:t>caterina.guiot@unito.it</a:t>
            </a:r>
            <a:endParaRPr lang="it-IT" b="0" i="0" dirty="0">
              <a:solidFill>
                <a:schemeClr val="accent1">
                  <a:lumMod val="50000"/>
                </a:schemeClr>
              </a:solidFill>
              <a:effectLst/>
            </a:endParaRPr>
          </a:p>
          <a:p>
            <a:r>
              <a:rPr lang="it-IT" b="0" i="0" u="sng" dirty="0">
                <a:solidFill>
                  <a:schemeClr val="accent1">
                    <a:lumMod val="50000"/>
                  </a:schemeClr>
                </a:solidFill>
                <a:effectLst/>
                <a:hlinkClick r:id="rId9">
                  <a:extLst>
                    <a:ext uri="{A12FA001-AC4F-418D-AE19-62706E023703}">
                      <ahyp:hlinkClr xmlns:ahyp="http://schemas.microsoft.com/office/drawing/2018/hyperlinkcolor" val="tx"/>
                    </a:ext>
                  </a:extLst>
                </a:hlinkClick>
              </a:rPr>
              <a:t>ilaria.stura@unito.it</a:t>
            </a:r>
            <a:endParaRPr lang="it-IT" b="0" i="0" dirty="0">
              <a:solidFill>
                <a:schemeClr val="accent1">
                  <a:lumMod val="50000"/>
                </a:schemeClr>
              </a:solidFill>
              <a:effectLst/>
            </a:endParaRPr>
          </a:p>
          <a:p>
            <a:pPr lvl="0">
              <a:lnSpc>
                <a:spcPct val="100000"/>
              </a:lnSpc>
              <a:spcBef>
                <a:spcPts val="0"/>
              </a:spcBef>
            </a:pPr>
            <a:r>
              <a:rPr lang="it-IT" sz="1800" b="0" cap="none" spc="0" dirty="0">
                <a:solidFill>
                  <a:schemeClr val="accent1">
                    <a:lumMod val="50000"/>
                  </a:schemeClr>
                </a:solidFill>
              </a:rPr>
              <a:t>SSD: FIS/07 </a:t>
            </a:r>
            <a:r>
              <a:rPr lang="it-IT" sz="1800" dirty="0">
                <a:solidFill>
                  <a:schemeClr val="accent1">
                    <a:lumMod val="50000"/>
                  </a:schemeClr>
                </a:solidFill>
              </a:rPr>
              <a:t>Data Science</a:t>
            </a:r>
            <a:endParaRPr lang="it-IT" sz="1800" b="0" cap="none" spc="0" dirty="0">
              <a:solidFill>
                <a:schemeClr val="accent1">
                  <a:lumMod val="50000"/>
                </a:schemeClr>
              </a:solidFill>
            </a:endParaRPr>
          </a:p>
          <a:p>
            <a:pPr lvl="0">
              <a:lnSpc>
                <a:spcPct val="100000"/>
              </a:lnSpc>
              <a:spcBef>
                <a:spcPts val="0"/>
              </a:spcBef>
            </a:pPr>
            <a:endParaRPr lang="it-IT" sz="1800" b="0" cap="none" spc="0" dirty="0">
              <a:solidFill>
                <a:schemeClr val="accent1">
                  <a:lumMod val="50000"/>
                </a:schemeClr>
              </a:solidFill>
            </a:endParaRPr>
          </a:p>
          <a:p>
            <a:pPr lvl="0">
              <a:lnSpc>
                <a:spcPct val="100000"/>
              </a:lnSpc>
              <a:spcBef>
                <a:spcPts val="0"/>
              </a:spcBef>
            </a:pPr>
            <a:r>
              <a:rPr lang="it-IT" sz="1800" b="0" cap="none" spc="0" dirty="0">
                <a:solidFill>
                  <a:schemeClr val="accent1">
                    <a:lumMod val="50000"/>
                  </a:schemeClr>
                </a:solidFill>
              </a:rPr>
              <a:t> </a:t>
            </a: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1753993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pic>
        <p:nvPicPr>
          <p:cNvPr id="3" name="Immagine 2">
            <a:extLst>
              <a:ext uri="{FF2B5EF4-FFF2-40B4-BE49-F238E27FC236}">
                <a16:creationId xmlns:a16="http://schemas.microsoft.com/office/drawing/2014/main" id="{95101D77-90F5-BEE6-CADA-10E3C0E8022B}"/>
              </a:ext>
            </a:extLst>
          </p:cNvPr>
          <p:cNvPicPr>
            <a:picLocks noChangeAspect="1"/>
          </p:cNvPicPr>
          <p:nvPr/>
        </p:nvPicPr>
        <p:blipFill>
          <a:blip r:embed="rId5"/>
          <a:stretch>
            <a:fillRect/>
          </a:stretch>
        </p:blipFill>
        <p:spPr>
          <a:xfrm>
            <a:off x="938231" y="2656958"/>
            <a:ext cx="2160000" cy="2160000"/>
          </a:xfrm>
          <a:prstGeom prst="rect">
            <a:avLst/>
          </a:prstGeom>
        </p:spPr>
      </p:pic>
      <p:grpSp>
        <p:nvGrpSpPr>
          <p:cNvPr id="8" name="Gruppo 7">
            <a:extLst>
              <a:ext uri="{FF2B5EF4-FFF2-40B4-BE49-F238E27FC236}">
                <a16:creationId xmlns:a16="http://schemas.microsoft.com/office/drawing/2014/main" id="{B53DABE4-7E5E-F636-D4D3-285907B3619E}"/>
              </a:ext>
            </a:extLst>
          </p:cNvPr>
          <p:cNvGrpSpPr/>
          <p:nvPr/>
        </p:nvGrpSpPr>
        <p:grpSpPr>
          <a:xfrm>
            <a:off x="3890286" y="1931680"/>
            <a:ext cx="8501997" cy="2994640"/>
            <a:chOff x="3890286" y="1607228"/>
            <a:chExt cx="8501997" cy="2994640"/>
          </a:xfrm>
        </p:grpSpPr>
        <p:sp>
          <p:nvSpPr>
            <p:cNvPr id="4" name="CasellaDiTesto 13">
              <a:extLst>
                <a:ext uri="{FF2B5EF4-FFF2-40B4-BE49-F238E27FC236}">
                  <a16:creationId xmlns:a16="http://schemas.microsoft.com/office/drawing/2014/main" id="{CE2CAC68-E7CF-0FCB-B99A-65E88ED34C65}"/>
                </a:ext>
              </a:extLst>
            </p:cNvPr>
            <p:cNvSpPr txBox="1"/>
            <p:nvPr/>
          </p:nvSpPr>
          <p:spPr>
            <a:xfrm>
              <a:off x="3890286" y="1607228"/>
              <a:ext cx="8072284" cy="461665"/>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6" name="Rettangolo 5">
              <a:extLst>
                <a:ext uri="{FF2B5EF4-FFF2-40B4-BE49-F238E27FC236}">
                  <a16:creationId xmlns:a16="http://schemas.microsoft.com/office/drawing/2014/main" id="{939C8569-AE0A-9121-76C0-09D7CDD846C8}"/>
                </a:ext>
              </a:extLst>
            </p:cNvPr>
            <p:cNvSpPr/>
            <p:nvPr/>
          </p:nvSpPr>
          <p:spPr>
            <a:xfrm>
              <a:off x="4320000" y="1981373"/>
              <a:ext cx="8072283"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r>
                <a:rPr lang="en-US" sz="2200" b="1" dirty="0">
                  <a:solidFill>
                    <a:schemeClr val="accent1">
                      <a:lumMod val="50000"/>
                    </a:schemeClr>
                  </a:solidFill>
                </a:rPr>
                <a:t>BRIGHT: Brain Research in Interactive Game-based </a:t>
              </a:r>
              <a:r>
                <a:rPr lang="en-US" sz="2200" b="1" dirty="0" err="1">
                  <a:solidFill>
                    <a:schemeClr val="accent1">
                      <a:lumMod val="50000"/>
                    </a:schemeClr>
                  </a:solidFill>
                </a:rPr>
                <a:t>HyperTraining</a:t>
              </a:r>
              <a:endParaRPr lang="en-US" sz="2200" b="1" dirty="0">
                <a:solidFill>
                  <a:schemeClr val="accent1">
                    <a:lumMod val="50000"/>
                  </a:schemeClr>
                </a:solidFill>
              </a:endParaRPr>
            </a:p>
          </p:txBody>
        </p:sp>
        <p:sp>
          <p:nvSpPr>
            <p:cNvPr id="7" name="CasellaDiTesto 6">
              <a:extLst>
                <a:ext uri="{FF2B5EF4-FFF2-40B4-BE49-F238E27FC236}">
                  <a16:creationId xmlns:a16="http://schemas.microsoft.com/office/drawing/2014/main" id="{711F6945-CE64-DFA9-C991-D0AEE22BEEEF}"/>
                </a:ext>
              </a:extLst>
            </p:cNvPr>
            <p:cNvSpPr txBox="1"/>
            <p:nvPr/>
          </p:nvSpPr>
          <p:spPr>
            <a:xfrm>
              <a:off x="4320000" y="2847542"/>
              <a:ext cx="7326469" cy="1754326"/>
            </a:xfrm>
            <a:prstGeom prst="rect">
              <a:avLst/>
            </a:prstGeom>
            <a:noFill/>
          </p:spPr>
          <p:txBody>
            <a:bodyPr wrap="square" rtlCol="0">
              <a:spAutoFit/>
            </a:bodyPr>
            <a:lstStyle/>
            <a:p>
              <a:pPr algn="just"/>
              <a:r>
                <a:rPr lang="it-IT" dirty="0">
                  <a:solidFill>
                    <a:schemeClr val="accent1">
                      <a:lumMod val="50000"/>
                    </a:schemeClr>
                  </a:solidFill>
                </a:rPr>
                <a:t>The </a:t>
              </a:r>
              <a:r>
                <a:rPr lang="it-IT" dirty="0" err="1">
                  <a:solidFill>
                    <a:schemeClr val="accent1">
                      <a:lumMod val="50000"/>
                    </a:schemeClr>
                  </a:solidFill>
                </a:rPr>
                <a:t>student</a:t>
              </a:r>
              <a:r>
                <a:rPr lang="it-IT" dirty="0">
                  <a:solidFill>
                    <a:schemeClr val="accent1">
                      <a:lumMod val="50000"/>
                    </a:schemeClr>
                  </a:solidFill>
                </a:rPr>
                <a:t> </a:t>
              </a:r>
              <a:r>
                <a:rPr lang="it-IT" dirty="0" err="1">
                  <a:solidFill>
                    <a:schemeClr val="accent1">
                      <a:lumMod val="50000"/>
                    </a:schemeClr>
                  </a:solidFill>
                </a:rPr>
                <a:t>will</a:t>
              </a:r>
              <a:r>
                <a:rPr lang="it-IT" dirty="0">
                  <a:solidFill>
                    <a:schemeClr val="accent1">
                      <a:lumMod val="50000"/>
                    </a:schemeClr>
                  </a:solidFill>
                </a:rPr>
                <a:t> </a:t>
              </a:r>
              <a:r>
                <a:rPr lang="it-IT" dirty="0" err="1">
                  <a:solidFill>
                    <a:schemeClr val="accent1">
                      <a:lumMod val="50000"/>
                    </a:schemeClr>
                  </a:solidFill>
                </a:rPr>
                <a:t>learn</a:t>
              </a:r>
              <a:r>
                <a:rPr lang="it-IT" dirty="0">
                  <a:solidFill>
                    <a:schemeClr val="accent1">
                      <a:lumMod val="50000"/>
                    </a:schemeClr>
                  </a:solidFill>
                </a:rPr>
                <a:t> </a:t>
              </a:r>
              <a:r>
                <a:rPr lang="it-IT" dirty="0" err="1">
                  <a:solidFill>
                    <a:schemeClr val="accent1">
                      <a:lumMod val="50000"/>
                    </a:schemeClr>
                  </a:solidFill>
                </a:rPr>
                <a:t>how</a:t>
              </a:r>
              <a:r>
                <a:rPr lang="it-IT" dirty="0">
                  <a:solidFill>
                    <a:schemeClr val="accent1">
                      <a:lumMod val="50000"/>
                    </a:schemeClr>
                  </a:solidFill>
                </a:rPr>
                <a:t> to use the </a:t>
              </a:r>
              <a:r>
                <a:rPr lang="it-IT" dirty="0" err="1">
                  <a:solidFill>
                    <a:schemeClr val="accent1">
                      <a:lumMod val="50000"/>
                    </a:schemeClr>
                  </a:solidFill>
                </a:rPr>
                <a:t>functional</a:t>
              </a:r>
              <a:r>
                <a:rPr lang="it-IT" dirty="0">
                  <a:solidFill>
                    <a:schemeClr val="accent1">
                      <a:lumMod val="50000"/>
                    </a:schemeClr>
                  </a:solidFill>
                </a:rPr>
                <a:t> </a:t>
              </a:r>
              <a:r>
                <a:rPr lang="it-IT" dirty="0" err="1">
                  <a:solidFill>
                    <a:schemeClr val="accent1">
                      <a:lumMod val="50000"/>
                    </a:schemeClr>
                  </a:solidFill>
                </a:rPr>
                <a:t>Near-Infrared</a:t>
              </a:r>
              <a:r>
                <a:rPr lang="it-IT" dirty="0">
                  <a:solidFill>
                    <a:schemeClr val="accent1">
                      <a:lumMod val="50000"/>
                    </a:schemeClr>
                  </a:solidFill>
                </a:rPr>
                <a:t> </a:t>
              </a:r>
              <a:r>
                <a:rPr lang="it-IT" dirty="0" err="1">
                  <a:solidFill>
                    <a:schemeClr val="accent1">
                      <a:lumMod val="50000"/>
                    </a:schemeClr>
                  </a:solidFill>
                </a:rPr>
                <a:t>Spectroscopy</a:t>
              </a:r>
              <a:r>
                <a:rPr lang="it-IT" dirty="0">
                  <a:solidFill>
                    <a:schemeClr val="accent1">
                      <a:lumMod val="50000"/>
                    </a:schemeClr>
                  </a:solidFill>
                </a:rPr>
                <a:t> (</a:t>
              </a:r>
              <a:r>
                <a:rPr lang="it-IT" dirty="0" err="1">
                  <a:solidFill>
                    <a:schemeClr val="accent1">
                      <a:lumMod val="50000"/>
                    </a:schemeClr>
                  </a:solidFill>
                </a:rPr>
                <a:t>fNIRS</a:t>
              </a:r>
              <a:r>
                <a:rPr lang="it-IT" dirty="0">
                  <a:solidFill>
                    <a:schemeClr val="accent1">
                      <a:lumMod val="50000"/>
                    </a:schemeClr>
                  </a:solidFill>
                </a:rPr>
                <a:t>). In </a:t>
              </a:r>
              <a:r>
                <a:rPr lang="it-IT" dirty="0" err="1">
                  <a:solidFill>
                    <a:schemeClr val="accent1">
                      <a:lumMod val="50000"/>
                    </a:schemeClr>
                  </a:solidFill>
                </a:rPr>
                <a:t>this</a:t>
              </a:r>
              <a:r>
                <a:rPr lang="it-IT" dirty="0">
                  <a:solidFill>
                    <a:schemeClr val="accent1">
                      <a:lumMod val="50000"/>
                    </a:schemeClr>
                  </a:solidFill>
                </a:rPr>
                <a:t> project, the </a:t>
              </a:r>
              <a:r>
                <a:rPr lang="it-IT" dirty="0" err="1">
                  <a:solidFill>
                    <a:schemeClr val="accent1">
                      <a:lumMod val="50000"/>
                    </a:schemeClr>
                  </a:solidFill>
                </a:rPr>
                <a:t>fNIRS</a:t>
              </a:r>
              <a:r>
                <a:rPr lang="it-IT" dirty="0">
                  <a:solidFill>
                    <a:schemeClr val="accent1">
                      <a:lumMod val="50000"/>
                    </a:schemeClr>
                  </a:solidFill>
                </a:rPr>
                <a:t> </a:t>
              </a:r>
              <a:r>
                <a:rPr lang="it-IT" dirty="0" err="1">
                  <a:solidFill>
                    <a:schemeClr val="accent1">
                      <a:lumMod val="50000"/>
                    </a:schemeClr>
                  </a:solidFill>
                </a:rPr>
                <a:t>will</a:t>
              </a:r>
              <a:r>
                <a:rPr lang="it-IT" dirty="0">
                  <a:solidFill>
                    <a:schemeClr val="accent1">
                      <a:lumMod val="50000"/>
                    </a:schemeClr>
                  </a:solidFill>
                </a:rPr>
                <a:t> be </a:t>
              </a:r>
              <a:r>
                <a:rPr lang="it-IT" dirty="0" err="1">
                  <a:solidFill>
                    <a:schemeClr val="accent1">
                      <a:lumMod val="50000"/>
                    </a:schemeClr>
                  </a:solidFill>
                </a:rPr>
                <a:t>used</a:t>
              </a:r>
              <a:r>
                <a:rPr lang="it-IT" dirty="0">
                  <a:solidFill>
                    <a:schemeClr val="accent1">
                      <a:lumMod val="50000"/>
                    </a:schemeClr>
                  </a:solidFill>
                </a:rPr>
                <a:t> to </a:t>
              </a:r>
              <a:r>
                <a:rPr lang="it-IT" dirty="0" err="1">
                  <a:solidFill>
                    <a:schemeClr val="accent1">
                      <a:lumMod val="50000"/>
                    </a:schemeClr>
                  </a:solidFill>
                </a:rPr>
                <a:t>acquire</a:t>
              </a:r>
              <a:r>
                <a:rPr lang="it-IT" dirty="0">
                  <a:solidFill>
                    <a:schemeClr val="accent1">
                      <a:lumMod val="50000"/>
                    </a:schemeClr>
                  </a:solidFill>
                </a:rPr>
                <a:t> data from </a:t>
              </a:r>
              <a:r>
                <a:rPr lang="it-IT" dirty="0" err="1">
                  <a:solidFill>
                    <a:schemeClr val="accent1">
                      <a:lumMod val="50000"/>
                    </a:schemeClr>
                  </a:solidFill>
                </a:rPr>
                <a:t>healthy</a:t>
              </a:r>
              <a:r>
                <a:rPr lang="it-IT" dirty="0">
                  <a:solidFill>
                    <a:schemeClr val="accent1">
                      <a:lumMod val="50000"/>
                    </a:schemeClr>
                  </a:solidFill>
                </a:rPr>
                <a:t> </a:t>
              </a:r>
              <a:r>
                <a:rPr lang="it-IT" dirty="0" err="1">
                  <a:solidFill>
                    <a:schemeClr val="accent1">
                      <a:lumMod val="50000"/>
                    </a:schemeClr>
                  </a:solidFill>
                </a:rPr>
                <a:t>adult</a:t>
              </a:r>
              <a:r>
                <a:rPr lang="it-IT" dirty="0">
                  <a:solidFill>
                    <a:schemeClr val="accent1">
                      <a:lumMod val="50000"/>
                    </a:schemeClr>
                  </a:solidFill>
                </a:rPr>
                <a:t> </a:t>
              </a:r>
              <a:r>
                <a:rPr lang="it-IT" dirty="0" err="1">
                  <a:solidFill>
                    <a:schemeClr val="accent1">
                      <a:lumMod val="50000"/>
                    </a:schemeClr>
                  </a:solidFill>
                </a:rPr>
                <a:t>volounteers</a:t>
              </a:r>
              <a:r>
                <a:rPr lang="it-IT" dirty="0">
                  <a:solidFill>
                    <a:schemeClr val="accent1">
                      <a:lumMod val="50000"/>
                    </a:schemeClr>
                  </a:solidFill>
                </a:rPr>
                <a:t> </a:t>
              </a:r>
              <a:r>
                <a:rPr lang="it-IT" dirty="0" err="1">
                  <a:solidFill>
                    <a:schemeClr val="accent1">
                      <a:lumMod val="50000"/>
                    </a:schemeClr>
                  </a:solidFill>
                </a:rPr>
                <a:t>doing</a:t>
              </a:r>
              <a:r>
                <a:rPr lang="it-IT" dirty="0">
                  <a:solidFill>
                    <a:schemeClr val="accent1">
                      <a:lumMod val="50000"/>
                    </a:schemeClr>
                  </a:solidFill>
                </a:rPr>
                <a:t> </a:t>
              </a:r>
              <a:r>
                <a:rPr lang="it-IT" dirty="0" err="1">
                  <a:solidFill>
                    <a:schemeClr val="accent1">
                      <a:lumMod val="50000"/>
                    </a:schemeClr>
                  </a:solidFill>
                </a:rPr>
                <a:t>complex</a:t>
              </a:r>
              <a:r>
                <a:rPr lang="it-IT" dirty="0">
                  <a:solidFill>
                    <a:schemeClr val="accent1">
                      <a:lumMod val="50000"/>
                    </a:schemeClr>
                  </a:solidFill>
                </a:rPr>
                <a:t> tasks (</a:t>
              </a:r>
              <a:r>
                <a:rPr lang="it-IT" dirty="0" err="1">
                  <a:solidFill>
                    <a:schemeClr val="accent1">
                      <a:lumMod val="50000"/>
                    </a:schemeClr>
                  </a:solidFill>
                </a:rPr>
                <a:t>role</a:t>
              </a:r>
              <a:r>
                <a:rPr lang="it-IT" dirty="0">
                  <a:solidFill>
                    <a:schemeClr val="accent1">
                      <a:lumMod val="50000"/>
                    </a:schemeClr>
                  </a:solidFill>
                </a:rPr>
                <a:t>-playing games) to monitor </a:t>
              </a:r>
              <a:r>
                <a:rPr lang="it-IT" dirty="0" err="1">
                  <a:solidFill>
                    <a:schemeClr val="accent1">
                      <a:lumMod val="50000"/>
                    </a:schemeClr>
                  </a:solidFill>
                </a:rPr>
                <a:t>their</a:t>
              </a:r>
              <a:r>
                <a:rPr lang="it-IT" dirty="0">
                  <a:solidFill>
                    <a:schemeClr val="accent1">
                      <a:lumMod val="50000"/>
                    </a:schemeClr>
                  </a:solidFill>
                </a:rPr>
                <a:t> interaction, </a:t>
              </a:r>
              <a:r>
                <a:rPr lang="it-IT" b="1" dirty="0" err="1">
                  <a:solidFill>
                    <a:schemeClr val="accent1">
                      <a:lumMod val="50000"/>
                    </a:schemeClr>
                  </a:solidFill>
                </a:rPr>
                <a:t>synchrony</a:t>
              </a:r>
              <a:r>
                <a:rPr lang="it-IT" b="1" dirty="0">
                  <a:solidFill>
                    <a:schemeClr val="accent1">
                      <a:lumMod val="50000"/>
                    </a:schemeClr>
                  </a:solidFill>
                </a:rPr>
                <a:t> and </a:t>
              </a:r>
              <a:r>
                <a:rPr lang="it-IT" b="1" dirty="0" err="1">
                  <a:solidFill>
                    <a:schemeClr val="accent1">
                      <a:lumMod val="50000"/>
                    </a:schemeClr>
                  </a:solidFill>
                </a:rPr>
                <a:t>competition</a:t>
              </a:r>
              <a:r>
                <a:rPr lang="it-IT" dirty="0">
                  <a:solidFill>
                    <a:schemeClr val="accent1">
                      <a:lumMod val="50000"/>
                    </a:schemeClr>
                  </a:solidFill>
                </a:rPr>
                <a:t>.</a:t>
              </a:r>
            </a:p>
            <a:p>
              <a:pPr algn="just"/>
              <a:r>
                <a:rPr lang="it-IT" dirty="0">
                  <a:solidFill>
                    <a:schemeClr val="accent1">
                      <a:lumMod val="50000"/>
                    </a:schemeClr>
                  </a:solidFill>
                </a:rPr>
                <a:t>The </a:t>
              </a:r>
              <a:r>
                <a:rPr lang="it-IT" dirty="0" err="1">
                  <a:solidFill>
                    <a:schemeClr val="accent1">
                      <a:lumMod val="50000"/>
                    </a:schemeClr>
                  </a:solidFill>
                </a:rPr>
                <a:t>student</a:t>
              </a:r>
              <a:r>
                <a:rPr lang="it-IT" dirty="0">
                  <a:solidFill>
                    <a:schemeClr val="accent1">
                      <a:lumMod val="50000"/>
                    </a:schemeClr>
                  </a:solidFill>
                </a:rPr>
                <a:t> </a:t>
              </a:r>
              <a:r>
                <a:rPr lang="it-IT" dirty="0" err="1">
                  <a:solidFill>
                    <a:schemeClr val="accent1">
                      <a:lumMod val="50000"/>
                    </a:schemeClr>
                  </a:solidFill>
                </a:rPr>
                <a:t>will</a:t>
              </a:r>
              <a:r>
                <a:rPr lang="it-IT" dirty="0">
                  <a:solidFill>
                    <a:schemeClr val="accent1">
                      <a:lumMod val="50000"/>
                    </a:schemeClr>
                  </a:solidFill>
                </a:rPr>
                <a:t> </a:t>
              </a:r>
              <a:r>
                <a:rPr lang="it-IT" dirty="0" err="1">
                  <a:solidFill>
                    <a:schemeClr val="accent1">
                      <a:lumMod val="50000"/>
                    </a:schemeClr>
                  </a:solidFill>
                </a:rPr>
                <a:t>also</a:t>
              </a:r>
              <a:r>
                <a:rPr lang="it-IT" dirty="0">
                  <a:solidFill>
                    <a:schemeClr val="accent1">
                      <a:lumMod val="50000"/>
                    </a:schemeClr>
                  </a:solidFill>
                </a:rPr>
                <a:t> </a:t>
              </a:r>
              <a:r>
                <a:rPr lang="it-IT" dirty="0" err="1">
                  <a:solidFill>
                    <a:schemeClr val="accent1">
                      <a:lumMod val="50000"/>
                    </a:schemeClr>
                  </a:solidFill>
                </a:rPr>
                <a:t>learn</a:t>
              </a:r>
              <a:r>
                <a:rPr lang="it-IT" dirty="0">
                  <a:solidFill>
                    <a:schemeClr val="accent1">
                      <a:lumMod val="50000"/>
                    </a:schemeClr>
                  </a:solidFill>
                </a:rPr>
                <a:t> </a:t>
              </a:r>
              <a:r>
                <a:rPr lang="it-IT" dirty="0" err="1">
                  <a:solidFill>
                    <a:schemeClr val="accent1">
                      <a:lumMod val="50000"/>
                    </a:schemeClr>
                  </a:solidFill>
                </a:rPr>
                <a:t>how</a:t>
              </a:r>
              <a:r>
                <a:rPr lang="it-IT" dirty="0">
                  <a:solidFill>
                    <a:schemeClr val="accent1">
                      <a:lumMod val="50000"/>
                    </a:schemeClr>
                  </a:solidFill>
                </a:rPr>
                <a:t> to </a:t>
              </a:r>
              <a:r>
                <a:rPr lang="it-IT" dirty="0" err="1">
                  <a:solidFill>
                    <a:schemeClr val="accent1">
                      <a:lumMod val="50000"/>
                    </a:schemeClr>
                  </a:solidFill>
                </a:rPr>
                <a:t>manage</a:t>
              </a:r>
              <a:r>
                <a:rPr lang="it-IT" dirty="0">
                  <a:solidFill>
                    <a:schemeClr val="accent1">
                      <a:lumMod val="50000"/>
                    </a:schemeClr>
                  </a:solidFill>
                </a:rPr>
                <a:t>, </a:t>
              </a:r>
              <a:r>
                <a:rPr lang="it-IT" dirty="0" err="1">
                  <a:solidFill>
                    <a:schemeClr val="accent1">
                      <a:lumMod val="50000"/>
                    </a:schemeClr>
                  </a:solidFill>
                </a:rPr>
                <a:t>clean</a:t>
              </a:r>
              <a:r>
                <a:rPr lang="it-IT" dirty="0">
                  <a:solidFill>
                    <a:schemeClr val="accent1">
                      <a:lumMod val="50000"/>
                    </a:schemeClr>
                  </a:solidFill>
                </a:rPr>
                <a:t> and </a:t>
              </a:r>
              <a:r>
                <a:rPr lang="it-IT" dirty="0" err="1">
                  <a:solidFill>
                    <a:schemeClr val="accent1">
                      <a:lumMod val="50000"/>
                    </a:schemeClr>
                  </a:solidFill>
                </a:rPr>
                <a:t>analyze</a:t>
              </a:r>
              <a:r>
                <a:rPr lang="it-IT" dirty="0">
                  <a:solidFill>
                    <a:schemeClr val="accent1">
                      <a:lumMod val="50000"/>
                    </a:schemeClr>
                  </a:solidFill>
                </a:rPr>
                <a:t> the data from the </a:t>
              </a:r>
              <a:r>
                <a:rPr lang="it-IT" dirty="0" err="1">
                  <a:solidFill>
                    <a:schemeClr val="accent1">
                      <a:lumMod val="50000"/>
                    </a:schemeClr>
                  </a:solidFill>
                </a:rPr>
                <a:t>acquisition</a:t>
              </a:r>
              <a:r>
                <a:rPr lang="it-IT" dirty="0">
                  <a:solidFill>
                    <a:srgbClr val="002060"/>
                  </a:solidFill>
                </a:rPr>
                <a:t>.</a:t>
              </a:r>
            </a:p>
          </p:txBody>
        </p:sp>
      </p:grpSp>
    </p:spTree>
    <p:extLst>
      <p:ext uri="{BB962C8B-B14F-4D97-AF65-F5344CB8AC3E}">
        <p14:creationId xmlns:p14="http://schemas.microsoft.com/office/powerpoint/2010/main" val="1793624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74196" y="789779"/>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rgbClr val="FFFFFF"/>
                </a:solidFill>
                <a:latin typeface="+mj-lt"/>
                <a:ea typeface="+mj-ea"/>
                <a:cs typeface="+mj-cs"/>
              </a:rPr>
              <a:t>Bioinformatics </a:t>
            </a: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09011"/>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2031325"/>
          </a:xfrm>
          <a:prstGeom prst="rect">
            <a:avLst/>
          </a:prstGeom>
          <a:noFill/>
        </p:spPr>
        <p:txBody>
          <a:bodyPr wrap="square">
            <a:spAutoFit/>
          </a:bodyPr>
          <a:lstStyle/>
          <a:p>
            <a:pPr lvl="0">
              <a:lnSpc>
                <a:spcPct val="100000"/>
              </a:lnSpc>
              <a:spcBef>
                <a:spcPts val="0"/>
              </a:spcBef>
            </a:pPr>
            <a:r>
              <a:rPr lang="it-IT" sz="1800" b="0" cap="none" spc="0" dirty="0">
                <a:solidFill>
                  <a:schemeClr val="accent1">
                    <a:lumMod val="50000"/>
                  </a:schemeClr>
                </a:solidFill>
              </a:rPr>
              <a:t>Professors:</a:t>
            </a:r>
            <a:r>
              <a:rPr lang="it-IT" dirty="0">
                <a:solidFill>
                  <a:schemeClr val="accent1">
                    <a:lumMod val="50000"/>
                  </a:schemeClr>
                </a:solidFill>
              </a:rPr>
              <a:t>  </a:t>
            </a:r>
            <a:r>
              <a:rPr lang="it-IT" sz="1800" b="1" cap="none" dirty="0">
                <a:solidFill>
                  <a:schemeClr val="accent1">
                    <a:lumMod val="50000"/>
                  </a:schemeClr>
                </a:solidFill>
                <a:ea typeface="Arial"/>
                <a:cs typeface="Arial"/>
                <a:sym typeface="Arial"/>
              </a:rPr>
              <a:t>Paolo </a:t>
            </a:r>
            <a:r>
              <a:rPr lang="it-IT" sz="1800" b="1" cap="none" dirty="0" err="1">
                <a:solidFill>
                  <a:schemeClr val="accent1">
                    <a:lumMod val="50000"/>
                  </a:schemeClr>
                </a:solidFill>
                <a:ea typeface="Arial"/>
                <a:cs typeface="Arial"/>
                <a:sym typeface="Arial"/>
              </a:rPr>
              <a:t>Provero</a:t>
            </a:r>
            <a:r>
              <a:rPr lang="it-IT" sz="1800" b="1" dirty="0">
                <a:solidFill>
                  <a:schemeClr val="accent1">
                    <a:lumMod val="50000"/>
                  </a:schemeClr>
                </a:solidFill>
                <a:ea typeface="Arial"/>
                <a:cs typeface="Arial"/>
                <a:sym typeface="Arial"/>
              </a:rPr>
              <a:t>, </a:t>
            </a:r>
            <a:r>
              <a:rPr lang="it-IT" sz="1800" b="1" cap="none" dirty="0">
                <a:solidFill>
                  <a:schemeClr val="accent1">
                    <a:lumMod val="50000"/>
                  </a:schemeClr>
                </a:solidFill>
                <a:ea typeface="Arial"/>
                <a:cs typeface="Arial"/>
                <a:sym typeface="Arial"/>
              </a:rPr>
              <a:t>Davide </a:t>
            </a:r>
            <a:r>
              <a:rPr lang="it-IT" sz="1800" b="1" cap="none" dirty="0" err="1">
                <a:solidFill>
                  <a:schemeClr val="accent1">
                    <a:lumMod val="50000"/>
                  </a:schemeClr>
                </a:solidFill>
                <a:ea typeface="Arial"/>
                <a:cs typeface="Arial"/>
                <a:sym typeface="Arial"/>
              </a:rPr>
              <a:t>Marnetto</a:t>
            </a:r>
            <a:endParaRPr lang="it-IT" sz="1800" b="1" cap="none" dirty="0">
              <a:solidFill>
                <a:schemeClr val="accent1">
                  <a:lumMod val="50000"/>
                </a:schemeClr>
              </a:solidFill>
              <a:ea typeface="Arial"/>
              <a:cs typeface="Arial"/>
              <a:sym typeface="Arial"/>
            </a:endParaRP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paolo.provero@unito.it</a:t>
            </a:r>
            <a:endParaRPr lang="it-IT" b="0" i="0" dirty="0">
              <a:solidFill>
                <a:schemeClr val="accent1">
                  <a:lumMod val="50000"/>
                </a:schemeClr>
              </a:solidFill>
              <a:effectLst/>
            </a:endParaRPr>
          </a:p>
          <a:p>
            <a:r>
              <a:rPr lang="it-IT" b="0" i="0" u="sng" dirty="0">
                <a:solidFill>
                  <a:schemeClr val="accent1">
                    <a:lumMod val="50000"/>
                  </a:schemeClr>
                </a:solidFill>
                <a:effectLst/>
                <a:hlinkClick r:id="rId8">
                  <a:extLst>
                    <a:ext uri="{A12FA001-AC4F-418D-AE19-62706E023703}">
                      <ahyp:hlinkClr xmlns:ahyp="http://schemas.microsoft.com/office/drawing/2018/hyperlinkcolor" val="tx"/>
                    </a:ext>
                  </a:extLst>
                </a:hlinkClick>
              </a:rPr>
              <a:t>davide.marnetto@unito.it</a:t>
            </a:r>
            <a:endParaRPr lang="it-IT" sz="1800" b="0" cap="none" dirty="0">
              <a:solidFill>
                <a:schemeClr val="accent1">
                  <a:lumMod val="50000"/>
                </a:schemeClr>
              </a:solidFill>
              <a:ea typeface="Arial"/>
              <a:cs typeface="Arial"/>
              <a:sym typeface="Arial"/>
            </a:endParaRPr>
          </a:p>
          <a:p>
            <a:pPr marL="0" marR="0" lvl="0" indent="0" algn="l" rtl="0">
              <a:lnSpc>
                <a:spcPct val="100000"/>
              </a:lnSpc>
              <a:spcBef>
                <a:spcPts val="0"/>
              </a:spcBef>
              <a:spcAft>
                <a:spcPts val="0"/>
              </a:spcAft>
              <a:buNone/>
            </a:pPr>
            <a:r>
              <a:rPr lang="it-IT" sz="1800" b="0" cap="none" dirty="0">
                <a:solidFill>
                  <a:schemeClr val="accent1">
                    <a:lumMod val="50000"/>
                  </a:schemeClr>
                </a:solidFill>
                <a:ea typeface="Arial"/>
                <a:cs typeface="Arial"/>
                <a:sym typeface="Arial"/>
              </a:rPr>
              <a:t>SSD: BIO/11</a:t>
            </a:r>
            <a:endParaRPr lang="it-IT" dirty="0">
              <a:solidFill>
                <a:schemeClr val="accent1">
                  <a:lumMod val="50000"/>
                </a:schemeClr>
              </a:solidFill>
            </a:endParaRPr>
          </a:p>
          <a:p>
            <a:pPr lvl="0">
              <a:lnSpc>
                <a:spcPct val="100000"/>
              </a:lnSpc>
              <a:spcBef>
                <a:spcPts val="0"/>
              </a:spcBef>
            </a:pPr>
            <a:endParaRPr lang="it-IT" sz="1800" b="0" cap="none" spc="0" dirty="0">
              <a:solidFill>
                <a:schemeClr val="accent1">
                  <a:lumMod val="50000"/>
                </a:schemeClr>
              </a:solidFill>
            </a:endParaRPr>
          </a:p>
          <a:p>
            <a:pPr lvl="0">
              <a:lnSpc>
                <a:spcPct val="100000"/>
              </a:lnSpc>
              <a:spcBef>
                <a:spcPts val="0"/>
              </a:spcBef>
            </a:pPr>
            <a:r>
              <a:rPr lang="it-IT" sz="1800" b="0" cap="none" spc="0" dirty="0">
                <a:solidFill>
                  <a:schemeClr val="accent1">
                    <a:lumMod val="50000"/>
                  </a:schemeClr>
                </a:solidFill>
              </a:rPr>
              <a:t> </a:t>
            </a: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897485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3"/>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pic>
        <p:nvPicPr>
          <p:cNvPr id="2" name="Immagine 1" descr="Immagine che contiene Carattere, testo, Elementi grafici, cerchio&#10;&#10;Descrizione generata automaticamente">
            <a:extLst>
              <a:ext uri="{FF2B5EF4-FFF2-40B4-BE49-F238E27FC236}">
                <a16:creationId xmlns:a16="http://schemas.microsoft.com/office/drawing/2014/main" id="{8D269E79-F52E-3349-578F-D358273685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007" y="2672191"/>
            <a:ext cx="2160000" cy="2160000"/>
          </a:xfrm>
          <a:prstGeom prst="rect">
            <a:avLst/>
          </a:prstGeom>
        </p:spPr>
      </p:pic>
      <p:pic>
        <p:nvPicPr>
          <p:cNvPr id="8" name="Immagine 7">
            <a:extLst>
              <a:ext uri="{FF2B5EF4-FFF2-40B4-BE49-F238E27FC236}">
                <a16:creationId xmlns:a16="http://schemas.microsoft.com/office/drawing/2014/main" id="{C95718A7-50F6-2E6E-DAD6-4A51717ACE43}"/>
              </a:ext>
            </a:extLst>
          </p:cNvPr>
          <p:cNvPicPr>
            <a:picLocks noChangeAspect="1"/>
          </p:cNvPicPr>
          <p:nvPr/>
        </p:nvPicPr>
        <p:blipFill>
          <a:blip r:embed="rId7"/>
          <a:stretch>
            <a:fillRect/>
          </a:stretch>
        </p:blipFill>
        <p:spPr>
          <a:xfrm>
            <a:off x="4164751" y="2922529"/>
            <a:ext cx="8071804" cy="646232"/>
          </a:xfrm>
          <a:prstGeom prst="rect">
            <a:avLst/>
          </a:prstGeom>
        </p:spPr>
      </p:pic>
      <p:grpSp>
        <p:nvGrpSpPr>
          <p:cNvPr id="10" name="Gruppo 9">
            <a:extLst>
              <a:ext uri="{FF2B5EF4-FFF2-40B4-BE49-F238E27FC236}">
                <a16:creationId xmlns:a16="http://schemas.microsoft.com/office/drawing/2014/main" id="{0C0C9CAA-8871-B33B-F965-7EC18D1EBC7F}"/>
              </a:ext>
            </a:extLst>
          </p:cNvPr>
          <p:cNvGrpSpPr/>
          <p:nvPr/>
        </p:nvGrpSpPr>
        <p:grpSpPr>
          <a:xfrm>
            <a:off x="3949654" y="1458387"/>
            <a:ext cx="8131652" cy="3941227"/>
            <a:chOff x="3949654" y="1177072"/>
            <a:chExt cx="8131652" cy="3941227"/>
          </a:xfrm>
        </p:grpSpPr>
        <p:sp>
          <p:nvSpPr>
            <p:cNvPr id="4" name="CasellaDiTesto 13">
              <a:extLst>
                <a:ext uri="{FF2B5EF4-FFF2-40B4-BE49-F238E27FC236}">
                  <a16:creationId xmlns:a16="http://schemas.microsoft.com/office/drawing/2014/main" id="{CE2CAC68-E7CF-0FCB-B99A-65E88ED34C65}"/>
                </a:ext>
              </a:extLst>
            </p:cNvPr>
            <p:cNvSpPr txBox="1"/>
            <p:nvPr/>
          </p:nvSpPr>
          <p:spPr>
            <a:xfrm>
              <a:off x="3949654" y="1177072"/>
              <a:ext cx="8072284" cy="461665"/>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5" name="Google Shape;99;p2">
              <a:extLst>
                <a:ext uri="{FF2B5EF4-FFF2-40B4-BE49-F238E27FC236}">
                  <a16:creationId xmlns:a16="http://schemas.microsoft.com/office/drawing/2014/main" id="{4B1FB5E0-D667-A848-21C3-5551DFDB67F5}"/>
                </a:ext>
              </a:extLst>
            </p:cNvPr>
            <p:cNvSpPr/>
            <p:nvPr/>
          </p:nvSpPr>
          <p:spPr>
            <a:xfrm>
              <a:off x="4320000" y="1407904"/>
              <a:ext cx="7761306" cy="1071716"/>
            </a:xfrm>
            <a:prstGeom prst="rect">
              <a:avLst/>
            </a:prstGeom>
            <a:no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dirty="0">
                  <a:solidFill>
                    <a:schemeClr val="accent1">
                      <a:lumMod val="50000"/>
                    </a:schemeClr>
                  </a:solidFill>
                </a:rPr>
                <a:t>Analysis of multi-</a:t>
              </a:r>
              <a:r>
                <a:rPr lang="it-IT" sz="1800" dirty="0" err="1">
                  <a:solidFill>
                    <a:schemeClr val="accent1">
                      <a:lumMod val="50000"/>
                    </a:schemeClr>
                  </a:solidFill>
                </a:rPr>
                <a:t>omic</a:t>
              </a:r>
              <a:r>
                <a:rPr lang="it-IT" sz="1800" dirty="0">
                  <a:solidFill>
                    <a:schemeClr val="accent1">
                      <a:lumMod val="50000"/>
                    </a:schemeClr>
                  </a:solidFill>
                </a:rPr>
                <a:t> data to </a:t>
              </a:r>
              <a:r>
                <a:rPr lang="it-IT" sz="1800" dirty="0" err="1">
                  <a:solidFill>
                    <a:schemeClr val="accent1">
                      <a:lumMod val="50000"/>
                    </a:schemeClr>
                  </a:solidFill>
                </a:rPr>
                <a:t>understand</a:t>
              </a:r>
              <a:r>
                <a:rPr lang="it-IT" sz="1800" dirty="0">
                  <a:solidFill>
                    <a:schemeClr val="accent1">
                      <a:lumMod val="50000"/>
                    </a:schemeClr>
                  </a:solidFill>
                </a:rPr>
                <a:t> the </a:t>
              </a:r>
              <a:r>
                <a:rPr lang="it-IT" sz="1800" dirty="0" err="1">
                  <a:solidFill>
                    <a:schemeClr val="accent1">
                      <a:lumMod val="50000"/>
                    </a:schemeClr>
                  </a:solidFill>
                </a:rPr>
                <a:t>evolution</a:t>
              </a:r>
              <a:r>
                <a:rPr lang="it-IT" sz="1800" dirty="0">
                  <a:solidFill>
                    <a:schemeClr val="accent1">
                      <a:lumMod val="50000"/>
                    </a:schemeClr>
                  </a:solidFill>
                </a:rPr>
                <a:t> and </a:t>
              </a:r>
              <a:r>
                <a:rPr lang="it-IT" sz="1800" dirty="0" err="1">
                  <a:solidFill>
                    <a:schemeClr val="accent1">
                      <a:lumMod val="50000"/>
                    </a:schemeClr>
                  </a:solidFill>
                </a:rPr>
                <a:t>variation</a:t>
              </a:r>
              <a:r>
                <a:rPr lang="it-IT" sz="1800" dirty="0">
                  <a:solidFill>
                    <a:schemeClr val="accent1">
                      <a:lumMod val="50000"/>
                    </a:schemeClr>
                  </a:solidFill>
                </a:rPr>
                <a:t> of gene </a:t>
              </a:r>
              <a:r>
                <a:rPr lang="it-IT" sz="1800" dirty="0" err="1">
                  <a:solidFill>
                    <a:schemeClr val="accent1">
                      <a:lumMod val="50000"/>
                    </a:schemeClr>
                  </a:solidFill>
                </a:rPr>
                <a:t>regulation</a:t>
              </a:r>
              <a:endParaRPr sz="1800" dirty="0">
                <a:solidFill>
                  <a:schemeClr val="accent1">
                    <a:lumMod val="50000"/>
                  </a:schemeClr>
                </a:solidFill>
                <a:latin typeface="Arial"/>
                <a:ea typeface="Arial"/>
                <a:cs typeface="Arial"/>
                <a:sym typeface="Arial"/>
              </a:endParaRPr>
            </a:p>
          </p:txBody>
        </p:sp>
        <p:sp>
          <p:nvSpPr>
            <p:cNvPr id="101" name="Google Shape;101;p2"/>
            <p:cNvSpPr txBox="1"/>
            <p:nvPr/>
          </p:nvSpPr>
          <p:spPr>
            <a:xfrm>
              <a:off x="4320000" y="2533016"/>
              <a:ext cx="7761306" cy="25852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rgbClr val="002060"/>
                </a:solidFill>
              </a:endParaRPr>
            </a:p>
            <a:p>
              <a:pPr marL="0" marR="0" lvl="0" indent="0" algn="just" rtl="0">
                <a:spcBef>
                  <a:spcPts val="0"/>
                </a:spcBef>
                <a:spcAft>
                  <a:spcPts val="0"/>
                </a:spcAft>
                <a:buNone/>
              </a:pPr>
              <a:endParaRPr sz="1800" dirty="0">
                <a:solidFill>
                  <a:schemeClr val="accent1">
                    <a:lumMod val="50000"/>
                  </a:schemeClr>
                </a:solidFill>
              </a:endParaRPr>
            </a:p>
            <a:p>
              <a:pPr marL="400050" marR="0" lvl="0" indent="-285750" algn="just" rtl="0">
                <a:spcBef>
                  <a:spcPts val="0"/>
                </a:spcBef>
                <a:spcAft>
                  <a:spcPts val="0"/>
                </a:spcAft>
                <a:buClr>
                  <a:srgbClr val="002060"/>
                </a:buClr>
                <a:buSzPts val="1800"/>
                <a:buFont typeface="Arial" panose="020B0604020202020204" pitchFamily="34" charset="0"/>
                <a:buChar char="•"/>
              </a:pPr>
              <a:r>
                <a:rPr lang="it-IT" sz="1800" dirty="0">
                  <a:solidFill>
                    <a:schemeClr val="accent1">
                      <a:lumMod val="50000"/>
                    </a:schemeClr>
                  </a:solidFill>
                </a:rPr>
                <a:t>Intermediate </a:t>
              </a:r>
              <a:r>
                <a:rPr lang="it-IT" sz="1800" dirty="0" err="1">
                  <a:solidFill>
                    <a:schemeClr val="accent1">
                      <a:lumMod val="50000"/>
                    </a:schemeClr>
                  </a:solidFill>
                </a:rPr>
                <a:t>molecular</a:t>
              </a:r>
              <a:r>
                <a:rPr lang="it-IT" sz="1800" dirty="0">
                  <a:solidFill>
                    <a:schemeClr val="accent1">
                      <a:lumMod val="50000"/>
                    </a:schemeClr>
                  </a:solidFill>
                </a:rPr>
                <a:t> </a:t>
              </a:r>
              <a:r>
                <a:rPr lang="it-IT" sz="1800" dirty="0" err="1">
                  <a:solidFill>
                    <a:schemeClr val="accent1">
                      <a:lumMod val="50000"/>
                    </a:schemeClr>
                  </a:solidFill>
                </a:rPr>
                <a:t>phenotypes</a:t>
              </a:r>
              <a:r>
                <a:rPr lang="it-IT" sz="1800" dirty="0">
                  <a:solidFill>
                    <a:schemeClr val="accent1">
                      <a:lumMod val="50000"/>
                    </a:schemeClr>
                  </a:solidFill>
                </a:rPr>
                <a:t> for the </a:t>
              </a:r>
              <a:r>
                <a:rPr lang="it-IT" sz="1800" dirty="0" err="1">
                  <a:solidFill>
                    <a:schemeClr val="accent1">
                      <a:lumMod val="50000"/>
                    </a:schemeClr>
                  </a:solidFill>
                </a:rPr>
                <a:t>biological</a:t>
              </a:r>
              <a:r>
                <a:rPr lang="it-IT" sz="1800" dirty="0">
                  <a:solidFill>
                    <a:schemeClr val="accent1">
                      <a:lumMod val="50000"/>
                    </a:schemeClr>
                  </a:solidFill>
                </a:rPr>
                <a:t> </a:t>
              </a:r>
              <a:r>
                <a:rPr lang="it-IT" sz="1800" dirty="0" err="1">
                  <a:solidFill>
                    <a:schemeClr val="accent1">
                      <a:lumMod val="50000"/>
                    </a:schemeClr>
                  </a:solidFill>
                </a:rPr>
                <a:t>interpretation</a:t>
              </a:r>
              <a:r>
                <a:rPr lang="it-IT" sz="1800" dirty="0">
                  <a:solidFill>
                    <a:schemeClr val="accent1">
                      <a:lumMod val="50000"/>
                    </a:schemeClr>
                  </a:solidFill>
                </a:rPr>
                <a:t> of the </a:t>
              </a:r>
              <a:r>
                <a:rPr lang="it-IT" sz="1800" dirty="0" err="1">
                  <a:solidFill>
                    <a:schemeClr val="accent1">
                      <a:lumMod val="50000"/>
                    </a:schemeClr>
                  </a:solidFill>
                </a:rPr>
                <a:t>genetic</a:t>
              </a:r>
              <a:r>
                <a:rPr lang="it-IT" sz="1800" dirty="0">
                  <a:solidFill>
                    <a:schemeClr val="accent1">
                      <a:lumMod val="50000"/>
                    </a:schemeClr>
                  </a:solidFill>
                </a:rPr>
                <a:t> </a:t>
              </a:r>
              <a:r>
                <a:rPr lang="it-IT" sz="1800" dirty="0" err="1">
                  <a:solidFill>
                    <a:schemeClr val="accent1">
                      <a:lumMod val="50000"/>
                    </a:schemeClr>
                  </a:solidFill>
                </a:rPr>
                <a:t>determinants</a:t>
              </a:r>
              <a:r>
                <a:rPr lang="it-IT" sz="1800" dirty="0">
                  <a:solidFill>
                    <a:schemeClr val="accent1">
                      <a:lumMod val="50000"/>
                    </a:schemeClr>
                  </a:solidFill>
                </a:rPr>
                <a:t> of </a:t>
              </a:r>
              <a:r>
                <a:rPr lang="it-IT" sz="1800" dirty="0" err="1">
                  <a:solidFill>
                    <a:schemeClr val="accent1">
                      <a:lumMod val="50000"/>
                    </a:schemeClr>
                  </a:solidFill>
                </a:rPr>
                <a:t>complex</a:t>
              </a:r>
              <a:r>
                <a:rPr lang="it-IT" sz="1800" dirty="0">
                  <a:solidFill>
                    <a:schemeClr val="accent1">
                      <a:lumMod val="50000"/>
                    </a:schemeClr>
                  </a:solidFill>
                </a:rPr>
                <a:t> traits</a:t>
              </a:r>
              <a:endParaRPr sz="1800" dirty="0">
                <a:solidFill>
                  <a:schemeClr val="accent1">
                    <a:lumMod val="50000"/>
                  </a:schemeClr>
                </a:solidFill>
              </a:endParaRPr>
            </a:p>
            <a:p>
              <a:pPr marL="400050" marR="0" lvl="0" indent="-285750" algn="just" rtl="0">
                <a:spcBef>
                  <a:spcPts val="0"/>
                </a:spcBef>
                <a:spcAft>
                  <a:spcPts val="0"/>
                </a:spcAft>
                <a:buClr>
                  <a:srgbClr val="002060"/>
                </a:buClr>
                <a:buSzPts val="1800"/>
                <a:buFont typeface="Arial" panose="020B0604020202020204" pitchFamily="34" charset="0"/>
                <a:buChar char="•"/>
              </a:pPr>
              <a:r>
                <a:rPr lang="it-IT" sz="1800" dirty="0" err="1">
                  <a:solidFill>
                    <a:schemeClr val="accent1">
                      <a:lumMod val="50000"/>
                    </a:schemeClr>
                  </a:solidFill>
                </a:rPr>
                <a:t>Evolution</a:t>
              </a:r>
              <a:r>
                <a:rPr lang="it-IT" sz="1800" dirty="0">
                  <a:solidFill>
                    <a:schemeClr val="accent1">
                      <a:lumMod val="50000"/>
                    </a:schemeClr>
                  </a:solidFill>
                </a:rPr>
                <a:t> of gene </a:t>
              </a:r>
              <a:r>
                <a:rPr lang="it-IT" sz="1800" dirty="0" err="1">
                  <a:solidFill>
                    <a:schemeClr val="accent1">
                      <a:lumMod val="50000"/>
                    </a:schemeClr>
                  </a:solidFill>
                </a:rPr>
                <a:t>regulation</a:t>
              </a:r>
              <a:r>
                <a:rPr lang="it-IT" sz="1800" dirty="0">
                  <a:solidFill>
                    <a:schemeClr val="accent1">
                      <a:lumMod val="50000"/>
                    </a:schemeClr>
                  </a:solidFill>
                </a:rPr>
                <a:t> and the </a:t>
              </a:r>
              <a:r>
                <a:rPr lang="it-IT" sz="1800" dirty="0" err="1">
                  <a:solidFill>
                    <a:schemeClr val="accent1">
                      <a:lumMod val="50000"/>
                    </a:schemeClr>
                  </a:solidFill>
                </a:rPr>
                <a:t>role</a:t>
              </a:r>
              <a:r>
                <a:rPr lang="it-IT" sz="1800" dirty="0">
                  <a:solidFill>
                    <a:schemeClr val="accent1">
                      <a:lumMod val="50000"/>
                    </a:schemeClr>
                  </a:solidFill>
                </a:rPr>
                <a:t> of </a:t>
              </a:r>
              <a:r>
                <a:rPr lang="it-IT" sz="1800" dirty="0" err="1">
                  <a:solidFill>
                    <a:schemeClr val="accent1">
                      <a:lumMod val="50000"/>
                    </a:schemeClr>
                  </a:solidFill>
                </a:rPr>
                <a:t>transposable</a:t>
              </a:r>
              <a:r>
                <a:rPr lang="it-IT" sz="1800" dirty="0">
                  <a:solidFill>
                    <a:schemeClr val="accent1">
                      <a:lumMod val="50000"/>
                    </a:schemeClr>
                  </a:solidFill>
                </a:rPr>
                <a:t> </a:t>
              </a:r>
              <a:r>
                <a:rPr lang="it-IT" sz="1800" dirty="0" err="1">
                  <a:solidFill>
                    <a:schemeClr val="accent1">
                      <a:lumMod val="50000"/>
                    </a:schemeClr>
                  </a:solidFill>
                </a:rPr>
                <a:t>elements</a:t>
              </a:r>
              <a:endParaRPr sz="1800" dirty="0">
                <a:solidFill>
                  <a:schemeClr val="accent1">
                    <a:lumMod val="50000"/>
                  </a:schemeClr>
                </a:solidFill>
              </a:endParaRPr>
            </a:p>
            <a:p>
              <a:pPr marL="400050" marR="0" lvl="0" indent="-285750" algn="just" rtl="0">
                <a:spcBef>
                  <a:spcPts val="0"/>
                </a:spcBef>
                <a:spcAft>
                  <a:spcPts val="0"/>
                </a:spcAft>
                <a:buClr>
                  <a:srgbClr val="002060"/>
                </a:buClr>
                <a:buSzPts val="1800"/>
                <a:buFont typeface="Arial" panose="020B0604020202020204" pitchFamily="34" charset="0"/>
                <a:buChar char="•"/>
              </a:pPr>
              <a:r>
                <a:rPr lang="it-IT" sz="1800" dirty="0" err="1">
                  <a:solidFill>
                    <a:schemeClr val="accent1">
                      <a:lumMod val="50000"/>
                    </a:schemeClr>
                  </a:solidFill>
                </a:rPr>
                <a:t>Role</a:t>
              </a:r>
              <a:r>
                <a:rPr lang="it-IT" sz="1800" dirty="0">
                  <a:solidFill>
                    <a:schemeClr val="accent1">
                      <a:lumMod val="50000"/>
                    </a:schemeClr>
                  </a:solidFill>
                </a:rPr>
                <a:t> of </a:t>
              </a:r>
              <a:r>
                <a:rPr lang="it-IT" sz="1800" dirty="0" err="1">
                  <a:solidFill>
                    <a:schemeClr val="accent1">
                      <a:lumMod val="50000"/>
                    </a:schemeClr>
                  </a:solidFill>
                </a:rPr>
                <a:t>archaic</a:t>
              </a:r>
              <a:r>
                <a:rPr lang="it-IT" sz="1800" dirty="0">
                  <a:solidFill>
                    <a:schemeClr val="accent1">
                      <a:lumMod val="50000"/>
                    </a:schemeClr>
                  </a:solidFill>
                </a:rPr>
                <a:t> </a:t>
              </a:r>
              <a:r>
                <a:rPr lang="it-IT" sz="1800" dirty="0" err="1">
                  <a:solidFill>
                    <a:schemeClr val="accent1">
                      <a:lumMod val="50000"/>
                    </a:schemeClr>
                  </a:solidFill>
                </a:rPr>
                <a:t>introgressed</a:t>
              </a:r>
              <a:r>
                <a:rPr lang="it-IT" sz="1800" dirty="0">
                  <a:solidFill>
                    <a:schemeClr val="accent1">
                      <a:lumMod val="50000"/>
                    </a:schemeClr>
                  </a:solidFill>
                </a:rPr>
                <a:t> </a:t>
              </a:r>
              <a:r>
                <a:rPr lang="it-IT" sz="1800" dirty="0" err="1">
                  <a:solidFill>
                    <a:schemeClr val="accent1">
                      <a:lumMod val="50000"/>
                    </a:schemeClr>
                  </a:solidFill>
                </a:rPr>
                <a:t>variants</a:t>
              </a:r>
              <a:r>
                <a:rPr lang="it-IT" sz="1800" dirty="0">
                  <a:solidFill>
                    <a:schemeClr val="accent1">
                      <a:lumMod val="50000"/>
                    </a:schemeClr>
                  </a:solidFill>
                </a:rPr>
                <a:t> in </a:t>
              </a:r>
              <a:r>
                <a:rPr lang="it-IT" sz="1800" dirty="0" err="1">
                  <a:solidFill>
                    <a:schemeClr val="accent1">
                      <a:lumMod val="50000"/>
                    </a:schemeClr>
                  </a:solidFill>
                </a:rPr>
                <a:t>molecular</a:t>
              </a:r>
              <a:r>
                <a:rPr lang="it-IT" sz="1800" dirty="0">
                  <a:solidFill>
                    <a:schemeClr val="accent1">
                      <a:lumMod val="50000"/>
                    </a:schemeClr>
                  </a:solidFill>
                </a:rPr>
                <a:t> and </a:t>
              </a:r>
              <a:r>
                <a:rPr lang="it-IT" sz="1800" dirty="0" err="1">
                  <a:solidFill>
                    <a:schemeClr val="accent1">
                      <a:lumMod val="50000"/>
                    </a:schemeClr>
                  </a:solidFill>
                </a:rPr>
                <a:t>macroscopic</a:t>
              </a:r>
              <a:r>
                <a:rPr lang="it-IT" sz="1800" dirty="0">
                  <a:solidFill>
                    <a:schemeClr val="accent1">
                      <a:lumMod val="50000"/>
                    </a:schemeClr>
                  </a:solidFill>
                </a:rPr>
                <a:t> human traits</a:t>
              </a:r>
              <a:endParaRPr sz="1800" dirty="0">
                <a:solidFill>
                  <a:schemeClr val="accent1">
                    <a:lumMod val="50000"/>
                  </a:schemeClr>
                </a:solidFill>
              </a:endParaRPr>
            </a:p>
            <a:p>
              <a:pPr marL="0" marR="0" lvl="0" indent="0" algn="just" rtl="0">
                <a:spcBef>
                  <a:spcPts val="0"/>
                </a:spcBef>
                <a:spcAft>
                  <a:spcPts val="0"/>
                </a:spcAft>
                <a:buNone/>
              </a:pPr>
              <a:endParaRPr sz="1800" dirty="0">
                <a:solidFill>
                  <a:schemeClr val="accent1">
                    <a:lumMod val="50000"/>
                  </a:schemeClr>
                </a:solidFill>
              </a:endParaRPr>
            </a:p>
            <a:p>
              <a:pPr marL="0" marR="0" lvl="0" indent="0" algn="just" rtl="0">
                <a:spcBef>
                  <a:spcPts val="0"/>
                </a:spcBef>
                <a:spcAft>
                  <a:spcPts val="0"/>
                </a:spcAft>
                <a:buNone/>
              </a:pPr>
              <a:r>
                <a:rPr lang="it-IT" sz="1800" dirty="0" err="1">
                  <a:solidFill>
                    <a:schemeClr val="accent1">
                      <a:lumMod val="50000"/>
                    </a:schemeClr>
                  </a:solidFill>
                </a:rPr>
                <a:t>see</a:t>
              </a:r>
              <a:r>
                <a:rPr lang="it-IT" sz="1800" dirty="0">
                  <a:solidFill>
                    <a:schemeClr val="accent1">
                      <a:lumMod val="50000"/>
                    </a:schemeClr>
                  </a:solidFill>
                </a:rPr>
                <a:t> </a:t>
              </a:r>
              <a:r>
                <a:rPr lang="it-IT" sz="1800" u="sng" dirty="0">
                  <a:solidFill>
                    <a:schemeClr val="accent1">
                      <a:lumMod val="50000"/>
                    </a:schemeClr>
                  </a:solidFill>
                  <a:hlinkClick r:id="rId8">
                    <a:extLst>
                      <a:ext uri="{A12FA001-AC4F-418D-AE19-62706E023703}">
                        <ahyp:hlinkClr xmlns:ahyp="http://schemas.microsoft.com/office/drawing/2018/hyperlinkcolor" val="tx"/>
                      </a:ext>
                    </a:extLst>
                  </a:hlinkClick>
                </a:rPr>
                <a:t>https://proverolab.gitlab.io/</a:t>
              </a:r>
              <a:r>
                <a:rPr lang="it-IT" sz="1800" dirty="0">
                  <a:solidFill>
                    <a:schemeClr val="accent1">
                      <a:lumMod val="50000"/>
                    </a:schemeClr>
                  </a:solidFill>
                </a:rPr>
                <a:t> for more </a:t>
              </a:r>
              <a:r>
                <a:rPr lang="it-IT" sz="1800" dirty="0" err="1">
                  <a:solidFill>
                    <a:schemeClr val="accent1">
                      <a:lumMod val="50000"/>
                    </a:schemeClr>
                  </a:solidFill>
                </a:rPr>
                <a:t>details</a:t>
              </a:r>
              <a:endParaRPr sz="1800" dirty="0">
                <a:solidFill>
                  <a:schemeClr val="accent1">
                    <a:lumMod val="50000"/>
                  </a:schemeClr>
                </a:solidFill>
              </a:endParaRPr>
            </a:p>
          </p:txBody>
        </p:sp>
      </p:grpSp>
    </p:spTree>
    <p:extLst>
      <p:ext uri="{BB962C8B-B14F-4D97-AF65-F5344CB8AC3E}">
        <p14:creationId xmlns:p14="http://schemas.microsoft.com/office/powerpoint/2010/main" val="312713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923330"/>
          </a:xfrm>
          <a:prstGeom prst="rect">
            <a:avLst/>
          </a:prstGeom>
          <a:noFill/>
        </p:spPr>
        <p:txBody>
          <a:bodyPr wrap="square">
            <a:spAutoFit/>
          </a:bodyPr>
          <a:lstStyle/>
          <a:p>
            <a:pPr lvl="0">
              <a:lnSpc>
                <a:spcPct val="100000"/>
              </a:lnSpc>
              <a:spcBef>
                <a:spcPts val="0"/>
              </a:spcBef>
            </a:pPr>
            <a:r>
              <a:rPr lang="it-IT" dirty="0">
                <a:solidFill>
                  <a:schemeClr val="accent1">
                    <a:lumMod val="50000"/>
                  </a:schemeClr>
                </a:solidFill>
                <a:latin typeface="Aptos"/>
              </a:rPr>
              <a:t>Professor: </a:t>
            </a:r>
            <a:r>
              <a:rPr lang="it-IT" b="1" dirty="0">
                <a:solidFill>
                  <a:schemeClr val="accent1">
                    <a:lumMod val="50000"/>
                  </a:schemeClr>
                </a:solidFill>
                <a:latin typeface="Aptos"/>
              </a:rPr>
              <a:t>Benedetto Sacchetti</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benedetto.sacchetti@unito.it</a:t>
            </a:r>
            <a:endParaRPr lang="it-IT" b="0" i="0" dirty="0">
              <a:solidFill>
                <a:schemeClr val="accent1">
                  <a:lumMod val="50000"/>
                </a:schemeClr>
              </a:solidFill>
              <a:effectLst/>
            </a:endParaRPr>
          </a:p>
          <a:p>
            <a:pPr lvl="0">
              <a:lnSpc>
                <a:spcPct val="100000"/>
              </a:lnSpc>
              <a:spcBef>
                <a:spcPts val="0"/>
              </a:spcBef>
            </a:pPr>
            <a:r>
              <a:rPr lang="it-IT" sz="1800" b="0" cap="none" spc="0" dirty="0">
                <a:solidFill>
                  <a:schemeClr val="accent1">
                    <a:lumMod val="50000"/>
                  </a:schemeClr>
                </a:solidFill>
                <a:latin typeface="Aptos"/>
              </a:rPr>
              <a:t>SSD: Fisiologia BIO/09</a:t>
            </a:r>
          </a:p>
        </p:txBody>
      </p:sp>
    </p:spTree>
    <p:extLst>
      <p:ext uri="{BB962C8B-B14F-4D97-AF65-F5344CB8AC3E}">
        <p14:creationId xmlns:p14="http://schemas.microsoft.com/office/powerpoint/2010/main" val="123580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320000" y="1351082"/>
            <a:ext cx="7754236" cy="5650693"/>
            <a:chOff x="1093540" y="1773567"/>
            <a:chExt cx="11583770" cy="8233269"/>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7">
              <a:extLst>
                <a:ext uri="{FF2B5EF4-FFF2-40B4-BE49-F238E27FC236}">
                  <a16:creationId xmlns:a16="http://schemas.microsoft.com/office/drawing/2014/main" id="{F7C587EE-C272-17FF-2C37-92003E577F28}"/>
                </a:ext>
              </a:extLst>
            </p:cNvPr>
            <p:cNvSpPr txBox="1"/>
            <p:nvPr/>
          </p:nvSpPr>
          <p:spPr>
            <a:xfrm>
              <a:off x="2477729" y="3195484"/>
              <a:ext cx="8563897" cy="3136488"/>
            </a:xfrm>
            <a:prstGeom prst="rect">
              <a:avLst/>
            </a:prstGeom>
            <a:noFill/>
            <a:ln>
              <a:no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3A13DA4-35A4-5CEA-7F5B-E8B3DB2CE35E}"/>
                </a:ext>
              </a:extLst>
            </p:cNvPr>
            <p:cNvSpPr txBox="1"/>
            <p:nvPr/>
          </p:nvSpPr>
          <p:spPr>
            <a:xfrm>
              <a:off x="1093540" y="3011144"/>
              <a:ext cx="11583770" cy="6995692"/>
            </a:xfrm>
            <a:prstGeom prst="rect">
              <a:avLst/>
            </a:prstGeom>
            <a:noFill/>
          </p:spPr>
          <p:txBody>
            <a:bodyPr wrap="square" rtlCol="0">
              <a:spAutoFit/>
            </a:bodyPr>
            <a:lstStyle/>
            <a:p>
              <a:pPr algn="just"/>
              <a:endParaRPr lang="it-IT" b="1" dirty="0">
                <a:solidFill>
                  <a:schemeClr val="accent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Cellular mechanisms of emotional memories</a:t>
              </a:r>
            </a:p>
            <a:p>
              <a:pPr marL="285750" indent="-285750" algn="just">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Neural circuits of emotional memories</a:t>
              </a:r>
            </a:p>
            <a:p>
              <a:pPr marL="285750" indent="-285750" algn="just">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Neuronal mechanisms of emotional disorders (anxiety disorders, PTSD)</a:t>
              </a:r>
            </a:p>
            <a:p>
              <a:pPr algn="just"/>
              <a:endParaRPr lang="en-US" dirty="0">
                <a:solidFill>
                  <a:schemeClr val="accent1">
                    <a:lumMod val="50000"/>
                  </a:schemeClr>
                </a:solidFill>
                <a:latin typeface="Arial" panose="020B0604020202020204" pitchFamily="34" charset="0"/>
                <a:cs typeface="Arial" panose="020B0604020202020204" pitchFamily="34" charset="0"/>
              </a:endParaRPr>
            </a:p>
            <a:p>
              <a:pPr algn="just"/>
              <a:r>
                <a:rPr lang="en-US" dirty="0">
                  <a:solidFill>
                    <a:schemeClr val="accent1">
                      <a:lumMod val="50000"/>
                    </a:schemeClr>
                  </a:solidFill>
                  <a:latin typeface="Arial" panose="020B0604020202020204" pitchFamily="34" charset="0"/>
                  <a:cs typeface="Arial" panose="020B0604020202020204" pitchFamily="34" charset="0"/>
                </a:rPr>
                <a:t>The research activity focuses on the brain mechanisms of fear and anxiety and the formation of traumatic memories. The main objective is to understand the neural mechanisms of emotional memory formation at both the cellular and circuit levels, and to provide new insights into the neurobiological basis of emotional and behavioral disorders associated with these processes. </a:t>
              </a:r>
            </a:p>
            <a:p>
              <a:pPr algn="just"/>
              <a:r>
                <a:rPr lang="en-US" dirty="0">
                  <a:solidFill>
                    <a:schemeClr val="accent1">
                      <a:lumMod val="50000"/>
                    </a:schemeClr>
                  </a:solidFill>
                  <a:latin typeface="Arial" panose="020B0604020202020204" pitchFamily="34" charset="0"/>
                  <a:cs typeface="Arial" panose="020B0604020202020204" pitchFamily="34" charset="0"/>
                </a:rPr>
                <a:t>To address these issues, a multidisciplinary approach is employed that combines behavioral studies, in vivo optogenetic and </a:t>
              </a:r>
              <a:r>
                <a:rPr lang="en-US" dirty="0" err="1">
                  <a:solidFill>
                    <a:schemeClr val="accent1">
                      <a:lumMod val="50000"/>
                    </a:schemeClr>
                  </a:solidFill>
                  <a:latin typeface="Arial" panose="020B0604020202020204" pitchFamily="34" charset="0"/>
                  <a:cs typeface="Arial" panose="020B0604020202020204" pitchFamily="34" charset="0"/>
                </a:rPr>
                <a:t>chemogenetic</a:t>
              </a:r>
              <a:r>
                <a:rPr lang="en-US" dirty="0">
                  <a:solidFill>
                    <a:schemeClr val="accent1">
                      <a:lumMod val="50000"/>
                    </a:schemeClr>
                  </a:solidFill>
                  <a:latin typeface="Arial" panose="020B0604020202020204" pitchFamily="34" charset="0"/>
                  <a:cs typeface="Arial" panose="020B0604020202020204" pitchFamily="34" charset="0"/>
                </a:rPr>
                <a:t> techniques, in vivo pharmacological manipulations, in vivo electrophysiological recordings, and ex vivo molecular biology and confocal microscopy techniques.</a:t>
              </a:r>
              <a:endParaRPr lang="it-IT"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sp>
        <p:nvSpPr>
          <p:cNvPr id="4" name="CasellaDiTesto 13">
            <a:extLst>
              <a:ext uri="{FF2B5EF4-FFF2-40B4-BE49-F238E27FC236}">
                <a16:creationId xmlns:a16="http://schemas.microsoft.com/office/drawing/2014/main" id="{5E040F64-8482-AF9D-2808-894567C867D2}"/>
              </a:ext>
            </a:extLst>
          </p:cNvPr>
          <p:cNvSpPr txBox="1"/>
          <p:nvPr/>
        </p:nvSpPr>
        <p:spPr>
          <a:xfrm>
            <a:off x="5506362" y="2086627"/>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
        <p:nvSpPr>
          <p:cNvPr id="5" name="CasellaDiTesto 4">
            <a:extLst>
              <a:ext uri="{FF2B5EF4-FFF2-40B4-BE49-F238E27FC236}">
                <a16:creationId xmlns:a16="http://schemas.microsoft.com/office/drawing/2014/main" id="{79F65076-4C7F-25DB-D64D-22E9C9C6362A}"/>
              </a:ext>
            </a:extLst>
          </p:cNvPr>
          <p:cNvSpPr txBox="1"/>
          <p:nvPr/>
        </p:nvSpPr>
        <p:spPr>
          <a:xfrm>
            <a:off x="4320000" y="892670"/>
            <a:ext cx="7754236" cy="1200329"/>
          </a:xfrm>
          <a:prstGeom prst="rect">
            <a:avLst/>
          </a:prstGeom>
          <a:noFill/>
        </p:spPr>
        <p:txBody>
          <a:bodyPr wrap="square" rtlCol="0">
            <a:spAutoFit/>
          </a:bodyPr>
          <a:lstStyle/>
          <a:p>
            <a:pPr algn="just"/>
            <a:r>
              <a:rPr lang="en-US" dirty="0">
                <a:solidFill>
                  <a:schemeClr val="accent1">
                    <a:lumMod val="50000"/>
                  </a:schemeClr>
                </a:solidFill>
                <a:cs typeface="Arial" panose="020B0604020202020204" pitchFamily="34" charset="0"/>
              </a:rPr>
              <a:t>The aim of the internship is to provide students with the theoretical and practical knowledge for conducting research in the field of </a:t>
            </a:r>
            <a:r>
              <a:rPr lang="en-US" u="sng" dirty="0">
                <a:solidFill>
                  <a:schemeClr val="accent1">
                    <a:lumMod val="50000"/>
                  </a:schemeClr>
                </a:solidFill>
                <a:cs typeface="Arial" panose="020B0604020202020204" pitchFamily="34" charset="0"/>
              </a:rPr>
              <a:t>emotions and memory</a:t>
            </a:r>
            <a:r>
              <a:rPr lang="en-US" dirty="0">
                <a:solidFill>
                  <a:schemeClr val="accent1">
                    <a:lumMod val="50000"/>
                  </a:schemeClr>
                </a:solidFill>
                <a:cs typeface="Arial" panose="020B0604020202020204" pitchFamily="34" charset="0"/>
              </a:rPr>
              <a:t>, with particular reference to emotionally salient memories and processes of fear and anxiety</a:t>
            </a:r>
            <a:r>
              <a:rPr lang="en-US" b="1" dirty="0">
                <a:cs typeface="Arial" panose="020B0604020202020204" pitchFamily="34" charset="0"/>
              </a:rPr>
              <a:t>.</a:t>
            </a:r>
          </a:p>
        </p:txBody>
      </p:sp>
      <p:sp>
        <p:nvSpPr>
          <p:cNvPr id="6" name="CasellaDiTesto 13">
            <a:extLst>
              <a:ext uri="{FF2B5EF4-FFF2-40B4-BE49-F238E27FC236}">
                <a16:creationId xmlns:a16="http://schemas.microsoft.com/office/drawing/2014/main" id="{36A25F36-A47F-FC22-C6DC-990C3FEB47F4}"/>
              </a:ext>
            </a:extLst>
          </p:cNvPr>
          <p:cNvSpPr txBox="1"/>
          <p:nvPr/>
        </p:nvSpPr>
        <p:spPr>
          <a:xfrm>
            <a:off x="4799469" y="478618"/>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pic>
        <p:nvPicPr>
          <p:cNvPr id="11" name="Immagine 10" descr="Immagine che contiene cartone animato, mammifero&#10;&#10;Descrizione generata automaticamente">
            <a:extLst>
              <a:ext uri="{FF2B5EF4-FFF2-40B4-BE49-F238E27FC236}">
                <a16:creationId xmlns:a16="http://schemas.microsoft.com/office/drawing/2014/main" id="{73DDD70B-71DF-7B96-C5ED-20BF80059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94" y="2575276"/>
            <a:ext cx="2378335" cy="2160000"/>
          </a:xfrm>
          <a:prstGeom prst="rect">
            <a:avLst/>
          </a:prstGeom>
        </p:spPr>
      </p:pic>
    </p:spTree>
    <p:extLst>
      <p:ext uri="{BB962C8B-B14F-4D97-AF65-F5344CB8AC3E}">
        <p14:creationId xmlns:p14="http://schemas.microsoft.com/office/powerpoint/2010/main" val="354456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4857861" y="3520719"/>
            <a:ext cx="6192982" cy="1477328"/>
          </a:xfrm>
          <a:prstGeom prst="rect">
            <a:avLst/>
          </a:prstGeom>
          <a:noFill/>
        </p:spPr>
        <p:txBody>
          <a:bodyPr wrap="square">
            <a:spAutoFit/>
          </a:bodyPr>
          <a:lstStyle/>
          <a:p>
            <a:r>
              <a:rPr lang="it-IT" dirty="0">
                <a:solidFill>
                  <a:schemeClr val="accent1">
                    <a:lumMod val="50000"/>
                  </a:schemeClr>
                </a:solidFill>
                <a:latin typeface="Aptos"/>
              </a:rPr>
              <a:t>Professors: </a:t>
            </a:r>
            <a:r>
              <a:rPr lang="it-IT" sz="1800" b="1" cap="none" spc="0" dirty="0">
                <a:solidFill>
                  <a:schemeClr val="accent1">
                    <a:lumMod val="50000"/>
                  </a:schemeClr>
                </a:solidFill>
                <a:latin typeface="Aptos"/>
              </a:rPr>
              <a:t>Giordano Roberta , Giulio Mengozzi</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roberta.giordano@unito.it</a:t>
            </a:r>
            <a:r>
              <a:rPr lang="it-IT" b="0" i="0" u="sng" dirty="0">
                <a:solidFill>
                  <a:schemeClr val="accent1">
                    <a:lumMod val="50000"/>
                  </a:schemeClr>
                </a:solidFill>
                <a:effectLst/>
              </a:rPr>
              <a:t> </a:t>
            </a:r>
          </a:p>
          <a:p>
            <a:r>
              <a:rPr lang="it-IT" b="0" i="0" u="sng" dirty="0">
                <a:solidFill>
                  <a:schemeClr val="accent1">
                    <a:lumMod val="50000"/>
                  </a:schemeClr>
                </a:solidFill>
                <a:effectLst/>
                <a:hlinkClick r:id="rId8">
                  <a:extLst>
                    <a:ext uri="{A12FA001-AC4F-418D-AE19-62706E023703}">
                      <ahyp:hlinkClr xmlns:ahyp="http://schemas.microsoft.com/office/drawing/2018/hyperlinkcolor" val="tx"/>
                    </a:ext>
                  </a:extLst>
                </a:hlinkClick>
              </a:rPr>
              <a:t>giulio.mengozzi@unito.it</a:t>
            </a:r>
            <a:endParaRPr lang="it-IT" b="0" i="0" dirty="0">
              <a:solidFill>
                <a:schemeClr val="accent1">
                  <a:lumMod val="50000"/>
                </a:schemeClr>
              </a:solidFill>
              <a:effectLst/>
            </a:endParaRPr>
          </a:p>
          <a:p>
            <a:r>
              <a:rPr lang="it-IT" sz="1800" b="0" cap="none" spc="0" dirty="0" err="1">
                <a:solidFill>
                  <a:schemeClr val="accent1">
                    <a:lumMod val="50000"/>
                  </a:schemeClr>
                </a:solidFill>
                <a:latin typeface="Aptos"/>
              </a:rPr>
              <a:t>SSD:</a:t>
            </a:r>
            <a:r>
              <a:rPr lang="it-IT" sz="1800" dirty="0" err="1">
                <a:solidFill>
                  <a:schemeClr val="accent1">
                    <a:lumMod val="50000"/>
                  </a:schemeClr>
                </a:solidFill>
                <a:latin typeface="Aptos"/>
              </a:rPr>
              <a:t>Med</a:t>
            </a:r>
            <a:r>
              <a:rPr lang="it-IT" sz="1800" dirty="0">
                <a:solidFill>
                  <a:schemeClr val="accent1">
                    <a:lumMod val="50000"/>
                  </a:schemeClr>
                </a:solidFill>
                <a:latin typeface="Aptos"/>
              </a:rPr>
              <a:t>/13</a:t>
            </a: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12855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673740" y="2759383"/>
            <a:ext cx="2895573" cy="2834223"/>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11267014" y="91255"/>
            <a:ext cx="695556" cy="774915"/>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rcRect r="56288"/>
          <a:stretch/>
        </p:blipFill>
        <p:spPr>
          <a:xfrm>
            <a:off x="4176436" y="91255"/>
            <a:ext cx="849208" cy="774914"/>
          </a:xfrm>
          <a:prstGeom prst="rect">
            <a:avLst/>
          </a:prstGeom>
        </p:spPr>
      </p:pic>
      <p:grpSp>
        <p:nvGrpSpPr>
          <p:cNvPr id="3" name="Gruppo 2">
            <a:extLst>
              <a:ext uri="{FF2B5EF4-FFF2-40B4-BE49-F238E27FC236}">
                <a16:creationId xmlns:a16="http://schemas.microsoft.com/office/drawing/2014/main" id="{FB4DB79E-8D8F-688A-9ABE-E0FFE9DED473}"/>
              </a:ext>
            </a:extLst>
          </p:cNvPr>
          <p:cNvGrpSpPr/>
          <p:nvPr/>
        </p:nvGrpSpPr>
        <p:grpSpPr>
          <a:xfrm>
            <a:off x="4123909" y="1351082"/>
            <a:ext cx="8068091" cy="3128545"/>
            <a:chOff x="800608" y="1773567"/>
            <a:chExt cx="12052626" cy="4558405"/>
          </a:xfrm>
        </p:grpSpPr>
        <p:sp>
          <p:nvSpPr>
            <p:cNvPr id="7" name="Rettangolo 6">
              <a:extLst>
                <a:ext uri="{FF2B5EF4-FFF2-40B4-BE49-F238E27FC236}">
                  <a16:creationId xmlns:a16="http://schemas.microsoft.com/office/drawing/2014/main" id="{ACECD418-BD18-5120-504D-5797104B8DBA}"/>
                </a:ext>
              </a:extLst>
            </p:cNvPr>
            <p:cNvSpPr/>
            <p:nvPr/>
          </p:nvSpPr>
          <p:spPr>
            <a:xfrm>
              <a:off x="2477729" y="1773567"/>
              <a:ext cx="8563897" cy="1071716"/>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solidFill>
                  <a:srgbClr val="002060"/>
                </a:solidFill>
              </a:endParaRPr>
            </a:p>
          </p:txBody>
        </p:sp>
        <p:sp>
          <p:nvSpPr>
            <p:cNvPr id="8" name="CasellaDiTesto 7">
              <a:extLst>
                <a:ext uri="{FF2B5EF4-FFF2-40B4-BE49-F238E27FC236}">
                  <a16:creationId xmlns:a16="http://schemas.microsoft.com/office/drawing/2014/main" id="{F7C587EE-C272-17FF-2C37-92003E577F28}"/>
                </a:ext>
              </a:extLst>
            </p:cNvPr>
            <p:cNvSpPr txBox="1"/>
            <p:nvPr/>
          </p:nvSpPr>
          <p:spPr>
            <a:xfrm>
              <a:off x="2477729" y="3195484"/>
              <a:ext cx="8563897" cy="3136488"/>
            </a:xfrm>
            <a:prstGeom prst="rect">
              <a:avLst/>
            </a:prstGeom>
            <a:noFill/>
            <a:ln>
              <a:noFill/>
            </a:ln>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3A13DA4-35A4-5CEA-7F5B-E8B3DB2CE35E}"/>
                </a:ext>
              </a:extLst>
            </p:cNvPr>
            <p:cNvSpPr txBox="1"/>
            <p:nvPr/>
          </p:nvSpPr>
          <p:spPr>
            <a:xfrm>
              <a:off x="800608" y="3011144"/>
              <a:ext cx="12052626" cy="941728"/>
            </a:xfrm>
            <a:prstGeom prst="rect">
              <a:avLst/>
            </a:prstGeom>
            <a:noFill/>
          </p:spPr>
          <p:txBody>
            <a:bodyPr wrap="square" rtlCol="0">
              <a:sp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a:t>
              </a:r>
              <a:endParaRPr lang="it-IT" dirty="0">
                <a:solidFill>
                  <a:schemeClr val="accent1">
                    <a:lumMod val="50000"/>
                  </a:schemeClr>
                </a:solidFill>
                <a:latin typeface="Arial" panose="020B0604020202020204" pitchFamily="34" charset="0"/>
                <a:cs typeface="Arial" panose="020B0604020202020204" pitchFamily="34" charset="0"/>
              </a:endParaRPr>
            </a:p>
            <a:p>
              <a:pPr algn="ctr"/>
              <a:endParaRPr lang="it-IT" dirty="0">
                <a:solidFill>
                  <a:srgbClr val="002060"/>
                </a:solidFill>
              </a:endParaRPr>
            </a:p>
          </p:txBody>
        </p:sp>
      </p:grpSp>
      <p:pic>
        <p:nvPicPr>
          <p:cNvPr id="18" name="Immagine 17">
            <a:extLst>
              <a:ext uri="{FF2B5EF4-FFF2-40B4-BE49-F238E27FC236}">
                <a16:creationId xmlns:a16="http://schemas.microsoft.com/office/drawing/2014/main" id="{E2E05E79-AD10-D639-94CA-5B37BEC8729C}"/>
              </a:ext>
            </a:extLst>
          </p:cNvPr>
          <p:cNvPicPr>
            <a:picLocks noChangeAspect="1"/>
          </p:cNvPicPr>
          <p:nvPr/>
        </p:nvPicPr>
        <p:blipFill>
          <a:blip r:embed="rId5"/>
          <a:stretch>
            <a:fillRect/>
          </a:stretch>
        </p:blipFill>
        <p:spPr>
          <a:xfrm>
            <a:off x="1064322" y="2709706"/>
            <a:ext cx="2329117" cy="2160000"/>
          </a:xfrm>
          <a:prstGeom prst="rect">
            <a:avLst/>
          </a:prstGeom>
        </p:spPr>
      </p:pic>
      <p:grpSp>
        <p:nvGrpSpPr>
          <p:cNvPr id="22" name="Gruppo 21">
            <a:extLst>
              <a:ext uri="{FF2B5EF4-FFF2-40B4-BE49-F238E27FC236}">
                <a16:creationId xmlns:a16="http://schemas.microsoft.com/office/drawing/2014/main" id="{9299E03F-DF27-54E4-FD93-AB57AF358FBD}"/>
              </a:ext>
            </a:extLst>
          </p:cNvPr>
          <p:cNvGrpSpPr/>
          <p:nvPr/>
        </p:nvGrpSpPr>
        <p:grpSpPr>
          <a:xfrm>
            <a:off x="4320000" y="1482876"/>
            <a:ext cx="7818730" cy="3892248"/>
            <a:chOff x="4320000" y="591620"/>
            <a:chExt cx="7818730" cy="3892248"/>
          </a:xfrm>
        </p:grpSpPr>
        <p:sp>
          <p:nvSpPr>
            <p:cNvPr id="4" name="CasellaDiTesto 13">
              <a:extLst>
                <a:ext uri="{FF2B5EF4-FFF2-40B4-BE49-F238E27FC236}">
                  <a16:creationId xmlns:a16="http://schemas.microsoft.com/office/drawing/2014/main" id="{5E040F64-8482-AF9D-2808-894567C867D2}"/>
                </a:ext>
              </a:extLst>
            </p:cNvPr>
            <p:cNvSpPr txBox="1"/>
            <p:nvPr/>
          </p:nvSpPr>
          <p:spPr>
            <a:xfrm>
              <a:off x="5246583" y="2163967"/>
              <a:ext cx="5403629" cy="316852"/>
            </a:xfrm>
            <a:prstGeom prst="rect">
              <a:avLst/>
            </a:prstGeom>
            <a:noFill/>
          </p:spPr>
          <p:txBody>
            <a:bodyPr wrap="square" rtlCol="0">
              <a:spAutoFit/>
            </a:bodyPr>
            <a:lstStyle/>
            <a:p>
              <a:pPr algn="ctr"/>
              <a:r>
                <a:rPr lang="it-IT" sz="2400" b="1" dirty="0" err="1">
                  <a:solidFill>
                    <a:schemeClr val="accent1">
                      <a:lumMod val="50000"/>
                    </a:schemeClr>
                  </a:solidFill>
                </a:rPr>
                <a:t>Research</a:t>
              </a:r>
              <a:r>
                <a:rPr lang="it-IT" sz="2400" b="1" dirty="0">
                  <a:solidFill>
                    <a:schemeClr val="accent1">
                      <a:lumMod val="50000"/>
                    </a:schemeClr>
                  </a:solidFill>
                </a:rPr>
                <a:t> lines</a:t>
              </a:r>
            </a:p>
          </p:txBody>
        </p:sp>
        <p:sp>
          <p:nvSpPr>
            <p:cNvPr id="5" name="CasellaDiTesto 4">
              <a:extLst>
                <a:ext uri="{FF2B5EF4-FFF2-40B4-BE49-F238E27FC236}">
                  <a16:creationId xmlns:a16="http://schemas.microsoft.com/office/drawing/2014/main" id="{79F65076-4C7F-25DB-D64D-22E9C9C6362A}"/>
                </a:ext>
              </a:extLst>
            </p:cNvPr>
            <p:cNvSpPr txBox="1"/>
            <p:nvPr/>
          </p:nvSpPr>
          <p:spPr>
            <a:xfrm>
              <a:off x="4320000" y="1054628"/>
              <a:ext cx="7775018" cy="646331"/>
            </a:xfrm>
            <a:prstGeom prst="rect">
              <a:avLst/>
            </a:prstGeom>
            <a:noFill/>
          </p:spPr>
          <p:txBody>
            <a:bodyPr wrap="square" rtlCol="0">
              <a:spAutoFit/>
            </a:bodyPr>
            <a:lstStyle/>
            <a:p>
              <a:pPr algn="just"/>
              <a:r>
                <a:rPr lang="it-IT" dirty="0">
                  <a:solidFill>
                    <a:schemeClr val="accent1">
                      <a:lumMod val="50000"/>
                    </a:schemeClr>
                  </a:solidFill>
                </a:rPr>
                <a:t>Application of </a:t>
              </a:r>
              <a:r>
                <a:rPr lang="it-IT" dirty="0" err="1">
                  <a:solidFill>
                    <a:schemeClr val="accent1">
                      <a:lumMod val="50000"/>
                    </a:schemeClr>
                  </a:solidFill>
                </a:rPr>
                <a:t>liquid</a:t>
              </a:r>
              <a:r>
                <a:rPr lang="it-IT" dirty="0">
                  <a:solidFill>
                    <a:schemeClr val="accent1">
                      <a:lumMod val="50000"/>
                    </a:schemeClr>
                  </a:solidFill>
                </a:rPr>
                <a:t> </a:t>
              </a:r>
              <a:r>
                <a:rPr lang="it-IT" dirty="0" err="1">
                  <a:solidFill>
                    <a:schemeClr val="accent1">
                      <a:lumMod val="50000"/>
                    </a:schemeClr>
                  </a:solidFill>
                </a:rPr>
                <a:t>chromatography</a:t>
              </a:r>
              <a:r>
                <a:rPr lang="it-IT" dirty="0">
                  <a:solidFill>
                    <a:schemeClr val="accent1">
                      <a:lumMod val="50000"/>
                    </a:schemeClr>
                  </a:solidFill>
                </a:rPr>
                <a:t> </a:t>
              </a:r>
              <a:r>
                <a:rPr lang="it-IT" dirty="0" err="1">
                  <a:solidFill>
                    <a:schemeClr val="accent1">
                      <a:lumMod val="50000"/>
                    </a:schemeClr>
                  </a:solidFill>
                </a:rPr>
                <a:t>coupled</a:t>
              </a:r>
              <a:r>
                <a:rPr lang="it-IT" dirty="0">
                  <a:solidFill>
                    <a:schemeClr val="accent1">
                      <a:lumMod val="50000"/>
                    </a:schemeClr>
                  </a:solidFill>
                </a:rPr>
                <a:t> with tandem mass </a:t>
              </a:r>
              <a:r>
                <a:rPr lang="it-IT" dirty="0" err="1">
                  <a:solidFill>
                    <a:schemeClr val="accent1">
                      <a:lumMod val="50000"/>
                    </a:schemeClr>
                  </a:solidFill>
                </a:rPr>
                <a:t>spectrometry</a:t>
              </a:r>
              <a:r>
                <a:rPr lang="it-IT" dirty="0">
                  <a:solidFill>
                    <a:schemeClr val="accent1">
                      <a:lumMod val="50000"/>
                    </a:schemeClr>
                  </a:solidFill>
                </a:rPr>
                <a:t> for the biomarker profiling in neuro-</a:t>
              </a:r>
              <a:r>
                <a:rPr lang="it-IT" dirty="0" err="1">
                  <a:solidFill>
                    <a:schemeClr val="accent1">
                      <a:lumMod val="50000"/>
                    </a:schemeClr>
                  </a:solidFill>
                </a:rPr>
                <a:t>endocrinology</a:t>
              </a:r>
              <a:r>
                <a:rPr lang="it-IT" dirty="0">
                  <a:solidFill>
                    <a:schemeClr val="accent1">
                      <a:lumMod val="50000"/>
                    </a:schemeClr>
                  </a:solidFill>
                </a:rPr>
                <a:t>.</a:t>
              </a:r>
            </a:p>
          </p:txBody>
        </p:sp>
        <p:sp>
          <p:nvSpPr>
            <p:cNvPr id="6" name="CasellaDiTesto 13">
              <a:extLst>
                <a:ext uri="{FF2B5EF4-FFF2-40B4-BE49-F238E27FC236}">
                  <a16:creationId xmlns:a16="http://schemas.microsoft.com/office/drawing/2014/main" id="{36A25F36-A47F-FC22-C6DC-990C3FEB47F4}"/>
                </a:ext>
              </a:extLst>
            </p:cNvPr>
            <p:cNvSpPr txBox="1"/>
            <p:nvPr/>
          </p:nvSpPr>
          <p:spPr>
            <a:xfrm>
              <a:off x="4788177" y="591620"/>
              <a:ext cx="6840000" cy="540000"/>
            </a:xfrm>
            <a:prstGeom prst="rect">
              <a:avLst/>
            </a:prstGeom>
            <a:noFill/>
          </p:spPr>
          <p:txBody>
            <a:bodyPr wrap="square" rtlCol="0">
              <a:spAutoFit/>
            </a:bodyPr>
            <a:lstStyle/>
            <a:p>
              <a:pPr algn="ctr"/>
              <a:r>
                <a:rPr lang="it-IT" sz="2400" b="1" dirty="0" err="1">
                  <a:solidFill>
                    <a:schemeClr val="accent1">
                      <a:lumMod val="50000"/>
                    </a:schemeClr>
                  </a:solidFill>
                </a:rPr>
                <a:t>Objective</a:t>
              </a:r>
              <a:r>
                <a:rPr lang="it-IT" sz="2400" b="1" dirty="0">
                  <a:solidFill>
                    <a:schemeClr val="accent1">
                      <a:lumMod val="50000"/>
                    </a:schemeClr>
                  </a:solidFill>
                </a:rPr>
                <a:t> of the internship</a:t>
              </a:r>
            </a:p>
          </p:txBody>
        </p:sp>
        <p:sp>
          <p:nvSpPr>
            <p:cNvPr id="21" name="CasellaDiTesto 20">
              <a:extLst>
                <a:ext uri="{FF2B5EF4-FFF2-40B4-BE49-F238E27FC236}">
                  <a16:creationId xmlns:a16="http://schemas.microsoft.com/office/drawing/2014/main" id="{32A084E8-1197-D6DD-964D-F50B7E91AE9B}"/>
                </a:ext>
              </a:extLst>
            </p:cNvPr>
            <p:cNvSpPr txBox="1"/>
            <p:nvPr/>
          </p:nvSpPr>
          <p:spPr>
            <a:xfrm>
              <a:off x="4320000" y="2630988"/>
              <a:ext cx="7818730" cy="1852880"/>
            </a:xfrm>
            <a:prstGeom prst="rect">
              <a:avLst/>
            </a:prstGeom>
            <a:noFill/>
          </p:spPr>
          <p:txBody>
            <a:bodyPr wrap="square">
              <a:spAutoFit/>
            </a:bodyPr>
            <a:lstStyle/>
            <a:p>
              <a:pPr marL="285750" indent="-285750">
                <a:buFont typeface="Arial" panose="020B0604020202020204" pitchFamily="34" charset="0"/>
                <a:buChar char="•"/>
              </a:pPr>
              <a:r>
                <a:rPr lang="it-IT" dirty="0" err="1">
                  <a:solidFill>
                    <a:schemeClr val="accent1">
                      <a:lumMod val="50000"/>
                    </a:schemeClr>
                  </a:solidFill>
                </a:rPr>
                <a:t>Analytical</a:t>
              </a:r>
              <a:r>
                <a:rPr lang="it-IT" dirty="0">
                  <a:solidFill>
                    <a:schemeClr val="accent1">
                      <a:lumMod val="50000"/>
                    </a:schemeClr>
                  </a:solidFill>
                </a:rPr>
                <a:t> </a:t>
              </a:r>
              <a:r>
                <a:rPr lang="it-IT" dirty="0" err="1">
                  <a:solidFill>
                    <a:schemeClr val="accent1">
                      <a:lumMod val="50000"/>
                    </a:schemeClr>
                  </a:solidFill>
                </a:rPr>
                <a:t>validation</a:t>
              </a:r>
              <a:r>
                <a:rPr lang="it-IT" dirty="0">
                  <a:solidFill>
                    <a:schemeClr val="accent1">
                      <a:lumMod val="50000"/>
                    </a:schemeClr>
                  </a:solidFill>
                </a:rPr>
                <a:t> of </a:t>
              </a:r>
              <a:r>
                <a:rPr lang="it-IT" dirty="0" err="1">
                  <a:solidFill>
                    <a:schemeClr val="accent1">
                      <a:lumMod val="50000"/>
                    </a:schemeClr>
                  </a:solidFill>
                </a:rPr>
                <a:t>multimarker</a:t>
              </a:r>
              <a:r>
                <a:rPr lang="it-IT" dirty="0">
                  <a:solidFill>
                    <a:schemeClr val="accent1">
                      <a:lumMod val="50000"/>
                    </a:schemeClr>
                  </a:solidFill>
                </a:rPr>
                <a:t> </a:t>
              </a:r>
              <a:r>
                <a:rPr lang="it-IT" dirty="0" err="1">
                  <a:solidFill>
                    <a:schemeClr val="accent1">
                      <a:lumMod val="50000"/>
                    </a:schemeClr>
                  </a:solidFill>
                </a:rPr>
                <a:t>approach</a:t>
              </a:r>
              <a:r>
                <a:rPr lang="it-IT" dirty="0">
                  <a:solidFill>
                    <a:schemeClr val="accent1">
                      <a:lumMod val="50000"/>
                    </a:schemeClr>
                  </a:solidFill>
                </a:rPr>
                <a:t> (i.e. </a:t>
              </a:r>
              <a:r>
                <a:rPr lang="it-IT" dirty="0" err="1">
                  <a:solidFill>
                    <a:schemeClr val="accent1">
                      <a:lumMod val="50000"/>
                    </a:schemeClr>
                  </a:solidFill>
                </a:rPr>
                <a:t>proteomic</a:t>
              </a:r>
              <a:r>
                <a:rPr lang="it-IT" dirty="0">
                  <a:solidFill>
                    <a:schemeClr val="accent1">
                      <a:lumMod val="50000"/>
                    </a:schemeClr>
                  </a:solidFill>
                </a:rPr>
                <a:t>, </a:t>
              </a:r>
              <a:r>
                <a:rPr lang="it-IT" dirty="0" err="1">
                  <a:solidFill>
                    <a:schemeClr val="accent1">
                      <a:lumMod val="50000"/>
                    </a:schemeClr>
                  </a:solidFill>
                </a:rPr>
                <a:t>metabolomic</a:t>
              </a:r>
              <a:r>
                <a:rPr lang="it-IT" dirty="0">
                  <a:solidFill>
                    <a:schemeClr val="accent1">
                      <a:lumMod val="50000"/>
                    </a:schemeClr>
                  </a:solidFill>
                </a:rPr>
                <a:t>, </a:t>
              </a:r>
              <a:r>
                <a:rPr lang="it-IT" dirty="0" err="1">
                  <a:solidFill>
                    <a:schemeClr val="accent1">
                      <a:lumMod val="50000"/>
                    </a:schemeClr>
                  </a:solidFill>
                </a:rPr>
                <a:t>steroidomic</a:t>
              </a:r>
              <a:r>
                <a:rPr lang="it-IT" dirty="0">
                  <a:solidFill>
                    <a:schemeClr val="accent1">
                      <a:lumMod val="50000"/>
                    </a:schemeClr>
                  </a:solidFill>
                </a:rPr>
                <a:t>)</a:t>
              </a:r>
            </a:p>
            <a:p>
              <a:pPr marL="285750" indent="-285750">
                <a:lnSpc>
                  <a:spcPct val="150000"/>
                </a:lnSpc>
                <a:buFont typeface="Arial" panose="020B0604020202020204" pitchFamily="34" charset="0"/>
                <a:buChar char="•"/>
              </a:pPr>
              <a:r>
                <a:rPr lang="it-IT" dirty="0">
                  <a:solidFill>
                    <a:schemeClr val="accent1">
                      <a:lumMod val="50000"/>
                    </a:schemeClr>
                  </a:solidFill>
                </a:rPr>
                <a:t>Clinical </a:t>
              </a:r>
              <a:r>
                <a:rPr lang="it-IT" dirty="0" err="1">
                  <a:solidFill>
                    <a:schemeClr val="accent1">
                      <a:lumMod val="50000"/>
                    </a:schemeClr>
                  </a:solidFill>
                </a:rPr>
                <a:t>validation</a:t>
              </a:r>
              <a:r>
                <a:rPr lang="it-IT" dirty="0">
                  <a:solidFill>
                    <a:schemeClr val="accent1">
                      <a:lumMod val="50000"/>
                    </a:schemeClr>
                  </a:solidFill>
                </a:rPr>
                <a:t> for the </a:t>
              </a:r>
              <a:r>
                <a:rPr lang="it-IT" dirty="0" err="1">
                  <a:solidFill>
                    <a:schemeClr val="accent1">
                      <a:lumMod val="50000"/>
                    </a:schemeClr>
                  </a:solidFill>
                </a:rPr>
                <a:t>traslational</a:t>
              </a:r>
              <a:r>
                <a:rPr lang="it-IT" dirty="0">
                  <a:solidFill>
                    <a:schemeClr val="accent1">
                      <a:lumMod val="50000"/>
                    </a:schemeClr>
                  </a:solidFill>
                </a:rPr>
                <a:t> </a:t>
              </a:r>
              <a:r>
                <a:rPr lang="it-IT" dirty="0" err="1">
                  <a:solidFill>
                    <a:schemeClr val="accent1">
                      <a:lumMod val="50000"/>
                    </a:schemeClr>
                  </a:solidFill>
                </a:rPr>
                <a:t>application</a:t>
              </a:r>
              <a:r>
                <a:rPr lang="it-IT" dirty="0">
                  <a:solidFill>
                    <a:schemeClr val="accent1">
                      <a:lumMod val="50000"/>
                    </a:schemeClr>
                  </a:solidFill>
                </a:rPr>
                <a:t> of </a:t>
              </a:r>
              <a:r>
                <a:rPr lang="it-IT" dirty="0" err="1">
                  <a:solidFill>
                    <a:schemeClr val="accent1">
                      <a:lumMod val="50000"/>
                    </a:schemeClr>
                  </a:solidFill>
                </a:rPr>
                <a:t>novel</a:t>
              </a:r>
              <a:r>
                <a:rPr lang="it-IT" dirty="0">
                  <a:solidFill>
                    <a:schemeClr val="accent1">
                      <a:lumMod val="50000"/>
                    </a:schemeClr>
                  </a:solidFill>
                </a:rPr>
                <a:t> </a:t>
              </a:r>
              <a:r>
                <a:rPr lang="it-IT" dirty="0" err="1">
                  <a:solidFill>
                    <a:schemeClr val="accent1">
                      <a:lumMod val="50000"/>
                    </a:schemeClr>
                  </a:solidFill>
                </a:rPr>
                <a:t>biomarkers</a:t>
              </a:r>
              <a:r>
                <a:rPr lang="it-IT" dirty="0">
                  <a:solidFill>
                    <a:schemeClr val="accent1">
                      <a:lumMod val="50000"/>
                    </a:schemeClr>
                  </a:solidFill>
                </a:rPr>
                <a:t> in the clinical setting</a:t>
              </a:r>
            </a:p>
            <a:p>
              <a:pPr marL="285750" indent="-285750" algn="just">
                <a:lnSpc>
                  <a:spcPct val="150000"/>
                </a:lnSpc>
                <a:buFont typeface="Arial" panose="020B0604020202020204" pitchFamily="34" charset="0"/>
                <a:buChar char="•"/>
              </a:pPr>
              <a:r>
                <a:rPr lang="it-IT" dirty="0">
                  <a:solidFill>
                    <a:schemeClr val="accent1">
                      <a:lumMod val="50000"/>
                    </a:schemeClr>
                  </a:solidFill>
                </a:rPr>
                <a:t>Definition of biomarker </a:t>
              </a:r>
              <a:r>
                <a:rPr lang="it-IT" dirty="0" err="1">
                  <a:solidFill>
                    <a:schemeClr val="accent1">
                      <a:lumMod val="50000"/>
                    </a:schemeClr>
                  </a:solidFill>
                </a:rPr>
                <a:t>profiles</a:t>
              </a:r>
              <a:r>
                <a:rPr lang="it-IT" dirty="0">
                  <a:solidFill>
                    <a:schemeClr val="accent1">
                      <a:lumMod val="50000"/>
                    </a:schemeClr>
                  </a:solidFill>
                </a:rPr>
                <a:t> for </a:t>
              </a:r>
              <a:r>
                <a:rPr lang="it-IT" dirty="0" err="1">
                  <a:solidFill>
                    <a:schemeClr val="accent1">
                      <a:lumMod val="50000"/>
                    </a:schemeClr>
                  </a:solidFill>
                </a:rPr>
                <a:t>distinct</a:t>
              </a:r>
              <a:r>
                <a:rPr lang="it-IT" dirty="0">
                  <a:solidFill>
                    <a:schemeClr val="accent1">
                      <a:lumMod val="50000"/>
                    </a:schemeClr>
                  </a:solidFill>
                </a:rPr>
                <a:t> clinical </a:t>
              </a:r>
              <a:r>
                <a:rPr lang="it-IT" dirty="0" err="1">
                  <a:solidFill>
                    <a:schemeClr val="accent1">
                      <a:lumMod val="50000"/>
                    </a:schemeClr>
                  </a:solidFill>
                </a:rPr>
                <a:t>entities</a:t>
              </a:r>
              <a:r>
                <a:rPr lang="it-IT" dirty="0">
                  <a:solidFill>
                    <a:schemeClr val="accent1">
                      <a:lumMod val="50000"/>
                    </a:schemeClr>
                  </a:solidFill>
                </a:rPr>
                <a:t>  </a:t>
              </a:r>
            </a:p>
          </p:txBody>
        </p:sp>
      </p:grpSp>
    </p:spTree>
    <p:extLst>
      <p:ext uri="{BB962C8B-B14F-4D97-AF65-F5344CB8AC3E}">
        <p14:creationId xmlns:p14="http://schemas.microsoft.com/office/powerpoint/2010/main" val="369530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3">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5">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CasellaDiTesto 13">
            <a:extLst>
              <a:ext uri="{FF2B5EF4-FFF2-40B4-BE49-F238E27FC236}">
                <a16:creationId xmlns:a16="http://schemas.microsoft.com/office/drawing/2014/main" id="{BFB704C0-E9BF-C302-6991-A58C218EC1BC}"/>
              </a:ext>
            </a:extLst>
          </p:cNvPr>
          <p:cNvSpPr txBox="1"/>
          <p:nvPr/>
        </p:nvSpPr>
        <p:spPr>
          <a:xfrm>
            <a:off x="721044" y="1282151"/>
            <a:ext cx="3179929" cy="35560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0" dirty="0">
                <a:solidFill>
                  <a:srgbClr val="FFFFFF"/>
                </a:solidFill>
                <a:latin typeface="+mj-lt"/>
                <a:ea typeface="+mj-ea"/>
                <a:cs typeface="+mj-cs"/>
              </a:rPr>
              <a:t>Area:</a:t>
            </a:r>
          </a:p>
          <a:p>
            <a:pPr algn="r">
              <a:lnSpc>
                <a:spcPct val="90000"/>
              </a:lnSpc>
              <a:spcBef>
                <a:spcPct val="0"/>
              </a:spcBef>
              <a:spcAft>
                <a:spcPts val="600"/>
              </a:spcAft>
            </a:pPr>
            <a:r>
              <a:rPr lang="en-US" sz="4000" dirty="0">
                <a:solidFill>
                  <a:schemeClr val="bg1"/>
                </a:solidFill>
                <a:latin typeface="Aptos"/>
              </a:rPr>
              <a:t>L</a:t>
            </a:r>
            <a:r>
              <a:rPr lang="en-US" sz="4000" b="0" dirty="0">
                <a:solidFill>
                  <a:schemeClr val="bg1"/>
                </a:solidFill>
                <a:latin typeface="Aptos"/>
              </a:rPr>
              <a:t>aboratory</a:t>
            </a:r>
            <a:endParaRPr lang="en-US" sz="4000" dirty="0">
              <a:solidFill>
                <a:schemeClr val="bg1"/>
              </a:solidFill>
            </a:endParaRPr>
          </a:p>
          <a:p>
            <a:pPr algn="r">
              <a:lnSpc>
                <a:spcPct val="90000"/>
              </a:lnSpc>
              <a:spcBef>
                <a:spcPct val="0"/>
              </a:spcBef>
              <a:spcAft>
                <a:spcPts val="600"/>
              </a:spcAft>
            </a:pPr>
            <a:endParaRPr lang="en-US" sz="4000" dirty="0">
              <a:solidFill>
                <a:srgbClr val="FFFFFF"/>
              </a:solidFill>
              <a:latin typeface="+mj-lt"/>
              <a:ea typeface="+mj-ea"/>
              <a:cs typeface="+mj-cs"/>
            </a:endParaRPr>
          </a:p>
        </p:txBody>
      </p:sp>
      <p:pic>
        <p:nvPicPr>
          <p:cNvPr id="31" name="Immagine 30">
            <a:extLst>
              <a:ext uri="{FF2B5EF4-FFF2-40B4-BE49-F238E27FC236}">
                <a16:creationId xmlns:a16="http://schemas.microsoft.com/office/drawing/2014/main" id="{870D5262-6DC0-394E-8855-E68AC0CEE90C}"/>
              </a:ext>
            </a:extLst>
          </p:cNvPr>
          <p:cNvPicPr>
            <a:picLocks noChangeAspect="1"/>
          </p:cNvPicPr>
          <p:nvPr/>
        </p:nvPicPr>
        <p:blipFill>
          <a:blip r:embed="rId2"/>
          <a:stretch>
            <a:fillRect/>
          </a:stretch>
        </p:blipFill>
        <p:spPr>
          <a:xfrm>
            <a:off x="7954352" y="-140405"/>
            <a:ext cx="1170086" cy="1303586"/>
          </a:xfrm>
          <a:prstGeom prst="rect">
            <a:avLst/>
          </a:prstGeom>
        </p:spPr>
      </p:pic>
      <p:pic>
        <p:nvPicPr>
          <p:cNvPr id="30" name="Immagine 29" descr="Immagine che contiene testo, Carattere, simbolo, logo&#10;&#10;Descrizione generata automaticamente">
            <a:extLst>
              <a:ext uri="{FF2B5EF4-FFF2-40B4-BE49-F238E27FC236}">
                <a16:creationId xmlns:a16="http://schemas.microsoft.com/office/drawing/2014/main" id="{0444F540-4D46-B967-C337-BE668E791E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Effect>
                      <a14:brightnessContrast bright="-100000" contrast="66000"/>
                    </a14:imgEffect>
                  </a14:imgLayer>
                </a14:imgProps>
              </a:ext>
              <a:ext uri="{28A0092B-C50C-407E-A947-70E740481C1C}">
                <a14:useLocalDpi xmlns:a14="http://schemas.microsoft.com/office/drawing/2010/main" val="0"/>
              </a:ext>
            </a:extLst>
          </a:blip>
          <a:stretch>
            <a:fillRect/>
          </a:stretch>
        </p:blipFill>
        <p:spPr>
          <a:xfrm>
            <a:off x="4373751" y="169713"/>
            <a:ext cx="2246413" cy="896041"/>
          </a:xfrm>
          <a:prstGeom prst="rect">
            <a:avLst/>
          </a:prstGeom>
        </p:spPr>
      </p:pic>
      <p:pic>
        <p:nvPicPr>
          <p:cNvPr id="26" name="Immagine 25" descr="Immagine che contiene cartone animato, clipart, schermata, Elementi grafici&#10;&#10;Descrizione generata automaticamente">
            <a:extLst>
              <a:ext uri="{FF2B5EF4-FFF2-40B4-BE49-F238E27FC236}">
                <a16:creationId xmlns:a16="http://schemas.microsoft.com/office/drawing/2014/main" id="{26F32C66-4893-5CF1-3222-ACC4ED98E74D}"/>
              </a:ext>
            </a:extLst>
          </p:cNvPr>
          <p:cNvPicPr>
            <a:picLocks noChangeAspect="1"/>
          </p:cNvPicPr>
          <p:nvPr/>
        </p:nvPicPr>
        <p:blipFill rotWithShape="1">
          <a:blip r:embed="rId5">
            <a:extLst>
              <a:ext uri="{28A0092B-C50C-407E-A947-70E740481C1C}">
                <a14:useLocalDpi xmlns:a14="http://schemas.microsoft.com/office/drawing/2010/main" val="0"/>
              </a:ext>
            </a:extLst>
          </a:blip>
          <a:srcRect l="26723" b="27729"/>
          <a:stretch/>
        </p:blipFill>
        <p:spPr>
          <a:xfrm>
            <a:off x="9260037" y="-285720"/>
            <a:ext cx="2796363" cy="992869"/>
          </a:xfrm>
          <a:prstGeom prst="rect">
            <a:avLst/>
          </a:prstGeom>
        </p:spPr>
      </p:pic>
      <p:sp>
        <p:nvSpPr>
          <p:cNvPr id="15" name="CasellaDiTesto 14">
            <a:extLst>
              <a:ext uri="{FF2B5EF4-FFF2-40B4-BE49-F238E27FC236}">
                <a16:creationId xmlns:a16="http://schemas.microsoft.com/office/drawing/2014/main" id="{79D92851-8412-E406-A275-83DFF4138D40}"/>
              </a:ext>
            </a:extLst>
          </p:cNvPr>
          <p:cNvSpPr txBox="1"/>
          <p:nvPr/>
        </p:nvSpPr>
        <p:spPr>
          <a:xfrm>
            <a:off x="4712373" y="3280610"/>
            <a:ext cx="6483958" cy="1694032"/>
          </a:xfrm>
          <a:prstGeom prst="rect">
            <a:avLst/>
          </a:prstGeom>
        </p:spPr>
        <p:txBody>
          <a:bodyPr vert="horz" lIns="91440" tIns="45720" rIns="91440" bIns="45720" rtlCol="0" anchor="ctr">
            <a:normAutofit/>
          </a:bodyPr>
          <a:lstStyle/>
          <a:p>
            <a:pPr lvl="0">
              <a:lnSpc>
                <a:spcPct val="90000"/>
              </a:lnSpc>
              <a:spcBef>
                <a:spcPts val="0"/>
              </a:spcBef>
              <a:spcAft>
                <a:spcPts val="600"/>
              </a:spcAft>
            </a:pPr>
            <a:endParaRPr lang="en-US" sz="2000" b="0" cap="none" spc="0" dirty="0"/>
          </a:p>
          <a:p>
            <a:pPr indent="-228600">
              <a:lnSpc>
                <a:spcPct val="90000"/>
              </a:lnSpc>
              <a:spcAft>
                <a:spcPts val="600"/>
              </a:spcAft>
              <a:buFont typeface="Arial" panose="020B0604020202020204" pitchFamily="34" charset="0"/>
              <a:buChar char="•"/>
            </a:pPr>
            <a:endParaRPr lang="en-US" sz="2000" dirty="0"/>
          </a:p>
        </p:txBody>
      </p:sp>
      <p:pic>
        <p:nvPicPr>
          <p:cNvPr id="2" name="Immagine 1">
            <a:extLst>
              <a:ext uri="{FF2B5EF4-FFF2-40B4-BE49-F238E27FC236}">
                <a16:creationId xmlns:a16="http://schemas.microsoft.com/office/drawing/2014/main" id="{3E88A66D-1BA5-8A36-B34D-689B66F97428}"/>
              </a:ext>
            </a:extLst>
          </p:cNvPr>
          <p:cNvPicPr>
            <a:picLocks noChangeAspect="1"/>
          </p:cNvPicPr>
          <p:nvPr/>
        </p:nvPicPr>
        <p:blipFill>
          <a:blip r:embed="rId6"/>
          <a:stretch>
            <a:fillRect/>
          </a:stretch>
        </p:blipFill>
        <p:spPr>
          <a:xfrm>
            <a:off x="9408798" y="2084740"/>
            <a:ext cx="2446177" cy="3249121"/>
          </a:xfrm>
          <a:prstGeom prst="rect">
            <a:avLst/>
          </a:prstGeom>
        </p:spPr>
      </p:pic>
      <p:sp>
        <p:nvSpPr>
          <p:cNvPr id="4" name="CasellaDiTesto 3">
            <a:extLst>
              <a:ext uri="{FF2B5EF4-FFF2-40B4-BE49-F238E27FC236}">
                <a16:creationId xmlns:a16="http://schemas.microsoft.com/office/drawing/2014/main" id="{B5695B8F-24B5-44DE-8CF7-338CF373FAF1}"/>
              </a:ext>
            </a:extLst>
          </p:cNvPr>
          <p:cNvSpPr txBox="1"/>
          <p:nvPr/>
        </p:nvSpPr>
        <p:spPr>
          <a:xfrm>
            <a:off x="5003349" y="3519318"/>
            <a:ext cx="6192982" cy="1477328"/>
          </a:xfrm>
          <a:prstGeom prst="rect">
            <a:avLst/>
          </a:prstGeom>
          <a:noFill/>
        </p:spPr>
        <p:txBody>
          <a:bodyPr wrap="square">
            <a:spAutoFit/>
          </a:bodyPr>
          <a:lstStyle/>
          <a:p>
            <a:r>
              <a:rPr lang="it-IT" dirty="0">
                <a:solidFill>
                  <a:schemeClr val="accent1">
                    <a:lumMod val="50000"/>
                  </a:schemeClr>
                </a:solidFill>
                <a:latin typeface="Aptos"/>
              </a:rPr>
              <a:t>Professor: </a:t>
            </a:r>
            <a:r>
              <a:rPr lang="it-IT" sz="1800" b="1" cap="none" spc="0" dirty="0">
                <a:solidFill>
                  <a:schemeClr val="accent1">
                    <a:lumMod val="50000"/>
                  </a:schemeClr>
                </a:solidFill>
                <a:latin typeface="Aptos"/>
              </a:rPr>
              <a:t>Massimo Collino</a:t>
            </a:r>
          </a:p>
          <a:p>
            <a:r>
              <a:rPr lang="it-IT" b="0" i="0" u="sng" dirty="0">
                <a:solidFill>
                  <a:schemeClr val="accent1">
                    <a:lumMod val="50000"/>
                  </a:schemeClr>
                </a:solidFill>
                <a:effectLst/>
                <a:hlinkClick r:id="rId7">
                  <a:extLst>
                    <a:ext uri="{A12FA001-AC4F-418D-AE19-62706E023703}">
                      <ahyp:hlinkClr xmlns:ahyp="http://schemas.microsoft.com/office/drawing/2018/hyperlinkcolor" val="tx"/>
                    </a:ext>
                  </a:extLst>
                </a:hlinkClick>
              </a:rPr>
              <a:t>massimo.collino@unito.it</a:t>
            </a:r>
            <a:endParaRPr lang="it-IT" b="0" i="0" dirty="0">
              <a:solidFill>
                <a:schemeClr val="accent1">
                  <a:lumMod val="50000"/>
                </a:schemeClr>
              </a:solidFill>
              <a:effectLst/>
            </a:endParaRPr>
          </a:p>
          <a:p>
            <a:r>
              <a:rPr lang="it-IT" sz="1800" b="0" cap="none" spc="0" dirty="0">
                <a:solidFill>
                  <a:schemeClr val="accent1">
                    <a:lumMod val="50000"/>
                  </a:schemeClr>
                </a:solidFill>
                <a:latin typeface="Aptos"/>
              </a:rPr>
              <a:t>SSD:</a:t>
            </a:r>
            <a:r>
              <a:rPr lang="it-IT" b="0" cap="none" spc="0" dirty="0">
                <a:solidFill>
                  <a:schemeClr val="accent1">
                    <a:lumMod val="50000"/>
                  </a:schemeClr>
                </a:solidFill>
                <a:latin typeface="Aptos"/>
              </a:rPr>
              <a:t> </a:t>
            </a:r>
            <a:r>
              <a:rPr lang="it-IT" sz="1800" b="0" cap="none" spc="0" dirty="0" err="1">
                <a:solidFill>
                  <a:schemeClr val="accent1">
                    <a:lumMod val="50000"/>
                  </a:schemeClr>
                </a:solidFill>
                <a:latin typeface="Aptos"/>
              </a:rPr>
              <a:t>Pharmacology</a:t>
            </a:r>
            <a:endParaRPr lang="it-IT" sz="1800" b="0" cap="none" spc="0" dirty="0">
              <a:solidFill>
                <a:schemeClr val="accent1">
                  <a:lumMod val="50000"/>
                </a:schemeClr>
              </a:solidFill>
              <a:latin typeface="Aptos"/>
            </a:endParaRPr>
          </a:p>
          <a:p>
            <a:endParaRPr lang="it-IT" sz="1800" dirty="0">
              <a:solidFill>
                <a:schemeClr val="accent1">
                  <a:lumMod val="50000"/>
                </a:schemeClr>
              </a:solidFill>
              <a:latin typeface="Aptos"/>
            </a:endParaRPr>
          </a:p>
          <a:p>
            <a:pPr lvl="0">
              <a:lnSpc>
                <a:spcPct val="100000"/>
              </a:lnSpc>
              <a:spcBef>
                <a:spcPts val="0"/>
              </a:spcBef>
            </a:pPr>
            <a:endParaRPr lang="it-IT" sz="1800" b="0" cap="none" spc="0" dirty="0">
              <a:solidFill>
                <a:schemeClr val="accent1">
                  <a:lumMod val="50000"/>
                </a:schemeClr>
              </a:solidFill>
              <a:latin typeface="Aptos"/>
            </a:endParaRPr>
          </a:p>
        </p:txBody>
      </p:sp>
    </p:spTree>
    <p:extLst>
      <p:ext uri="{BB962C8B-B14F-4D97-AF65-F5344CB8AC3E}">
        <p14:creationId xmlns:p14="http://schemas.microsoft.com/office/powerpoint/2010/main" val="948284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2379</TotalTime>
  <Words>3189</Words>
  <Application>Microsoft Office PowerPoint</Application>
  <PresentationFormat>Widescreen</PresentationFormat>
  <Paragraphs>351</Paragraphs>
  <Slides>46</Slides>
  <Notes>9</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46</vt:i4>
      </vt:variant>
    </vt:vector>
  </HeadingPairs>
  <TitlesOfParts>
    <vt:vector size="55" baseType="lpstr">
      <vt:lpstr>Aptos</vt:lpstr>
      <vt:lpstr>Aptos Display</vt:lpstr>
      <vt:lpstr>Arial</vt:lpstr>
      <vt:lpstr>Bahnschrift Light</vt:lpstr>
      <vt:lpstr>Calibri</vt:lpstr>
      <vt:lpstr>PT Sans Caption</vt:lpstr>
      <vt:lpstr>Titillium Web</vt:lpstr>
      <vt:lpstr>-webkit-standard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Alessia</dc:creator>
  <cp:lastModifiedBy>Alessia Fieromonte</cp:lastModifiedBy>
  <cp:revision>33</cp:revision>
  <dcterms:created xsi:type="dcterms:W3CDTF">2024-06-23T12:57:39Z</dcterms:created>
  <dcterms:modified xsi:type="dcterms:W3CDTF">2024-11-25T11:36:24Z</dcterms:modified>
</cp:coreProperties>
</file>